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9" r:id="rId11"/>
    <p:sldId id="267" r:id="rId12"/>
    <p:sldId id="270" r:id="rId13"/>
    <p:sldId id="271" r:id="rId14"/>
    <p:sldId id="268" r:id="rId15"/>
    <p:sldId id="265" r:id="rId16"/>
    <p:sldId id="266" r:id="rId1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36" autoAdjust="0"/>
    <p:restoredTop sz="94660"/>
  </p:normalViewPr>
  <p:slideViewPr>
    <p:cSldViewPr>
      <p:cViewPr varScale="1">
        <p:scale>
          <a:sx n="130" d="100"/>
          <a:sy n="130" d="100"/>
        </p:scale>
        <p:origin x="14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3F35A0-FAF7-4A85-9FF1-ABE9B6FD9D3E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19229-4BFF-46CE-95F3-BCDDFC0DEE5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2709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419229-4BFF-46CE-95F3-BCDDFC0DEE59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238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419229-4BFF-46CE-95F3-BCDDFC0DEE59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6484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419229-4BFF-46CE-95F3-BCDDFC0DEE59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7546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3429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914650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5916"/>
            <a:ext cx="7772400" cy="1102519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200150"/>
            <a:ext cx="7924800" cy="30861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721894"/>
            <a:ext cx="7885113" cy="1021556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2596754"/>
            <a:ext cx="7885113" cy="1125140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200150"/>
            <a:ext cx="3733800" cy="30861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200150"/>
            <a:ext cx="3733800" cy="30861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57350"/>
            <a:ext cx="3733800" cy="26289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57350"/>
            <a:ext cx="3733800" cy="26289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00150"/>
            <a:ext cx="3733800" cy="431006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200150"/>
            <a:ext cx="3733800" cy="431006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085850"/>
            <a:ext cx="4648200" cy="32004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085850"/>
            <a:ext cx="2971800" cy="82296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1910919"/>
            <a:ext cx="2971800" cy="237533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85850"/>
            <a:ext cx="2971800" cy="82296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085850"/>
            <a:ext cx="3419856" cy="260604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910918"/>
            <a:ext cx="2971800" cy="1803832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05979"/>
            <a:ext cx="7924800" cy="85725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00151"/>
            <a:ext cx="79248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4767263"/>
            <a:ext cx="15240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29D9429-B180-43DF-9082-82797F35D9C1}" type="datetimeFigureOut">
              <a:rPr lang="zh-TW" altLang="en-US" smtClean="0"/>
              <a:t>2024/1/2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4767263"/>
            <a:ext cx="990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8BBCE1E3-4B2F-4D12-A04D-F4FEF0CDB85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4400" dirty="0"/>
              <a:t>隨堂測驗</a:t>
            </a:r>
            <a:r>
              <a:rPr lang="en-US" altLang="zh-TW" sz="4400" dirty="0"/>
              <a:t>1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018540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FF0794-515D-4F44-9508-6FB029507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800" dirty="0"/>
              <a:t>9</a:t>
            </a:r>
            <a:r>
              <a:rPr lang="zh-TW" altLang="en-US" sz="4800" dirty="0"/>
              <a:t>請問？磁鐵是什麼極？</a:t>
            </a: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98C0F97C-335A-4CF9-BF55-BB39F8BA334E}"/>
              </a:ext>
            </a:extLst>
          </p:cNvPr>
          <p:cNvSpPr/>
          <p:nvPr/>
        </p:nvSpPr>
        <p:spPr>
          <a:xfrm>
            <a:off x="3524221" y="2400930"/>
            <a:ext cx="2095557" cy="78794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zh-TW" altLang="en-US" sz="5400" dirty="0"/>
              <a:t>？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1EB7492B-F1EC-4633-9CE2-EC7E755BCA7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9" b="16519"/>
          <a:stretch/>
        </p:blipFill>
        <p:spPr>
          <a:xfrm>
            <a:off x="1594607" y="1150213"/>
            <a:ext cx="1764164" cy="1644687"/>
          </a:xfrm>
          <a:prstGeom prst="rect">
            <a:avLst/>
          </a:prstGeom>
        </p:spPr>
      </p:pic>
      <p:sp>
        <p:nvSpPr>
          <p:cNvPr id="13" name="橢圓 12">
            <a:extLst>
              <a:ext uri="{FF2B5EF4-FFF2-40B4-BE49-F238E27FC236}">
                <a16:creationId xmlns:a16="http://schemas.microsoft.com/office/drawing/2014/main" id="{A749222C-F7C8-4BBF-AAF6-9D7743891720}"/>
              </a:ext>
            </a:extLst>
          </p:cNvPr>
          <p:cNvSpPr/>
          <p:nvPr/>
        </p:nvSpPr>
        <p:spPr>
          <a:xfrm>
            <a:off x="178105" y="1462752"/>
            <a:ext cx="2664296" cy="2664296"/>
          </a:xfrm>
          <a:prstGeom prst="ellips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箭號: 向上 15">
            <a:extLst>
              <a:ext uri="{FF2B5EF4-FFF2-40B4-BE49-F238E27FC236}">
                <a16:creationId xmlns:a16="http://schemas.microsoft.com/office/drawing/2014/main" id="{1D2B0FD3-69B7-4B9E-9107-F3B2A0BDFAAC}"/>
              </a:ext>
            </a:extLst>
          </p:cNvPr>
          <p:cNvSpPr/>
          <p:nvPr/>
        </p:nvSpPr>
        <p:spPr>
          <a:xfrm rot="5400000">
            <a:off x="1198563" y="1671541"/>
            <a:ext cx="792088" cy="2304256"/>
          </a:xfrm>
          <a:prstGeom prst="upArrow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內容版面配置區 2">
            <a:extLst>
              <a:ext uri="{FF2B5EF4-FFF2-40B4-BE49-F238E27FC236}">
                <a16:creationId xmlns:a16="http://schemas.microsoft.com/office/drawing/2014/main" id="{5442D5AF-6690-49A9-AF32-A9C95CF9229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67161" y="1119319"/>
            <a:ext cx="2749172" cy="3096344"/>
          </a:xfrm>
        </p:spPr>
        <p:txBody>
          <a:bodyPr>
            <a:noAutofit/>
          </a:bodyPr>
          <a:lstStyle/>
          <a:p>
            <a:r>
              <a:rPr lang="en-US" altLang="zh-TW" sz="4400" dirty="0"/>
              <a:t>1 </a:t>
            </a:r>
            <a:r>
              <a:rPr lang="zh-TW" altLang="en-US" sz="4400" dirty="0"/>
              <a:t>正極</a:t>
            </a:r>
            <a:endParaRPr lang="en-US" altLang="zh-TW" sz="4400" dirty="0"/>
          </a:p>
          <a:p>
            <a:r>
              <a:rPr lang="en-US" altLang="zh-TW" sz="4400" dirty="0"/>
              <a:t>2 </a:t>
            </a:r>
            <a:r>
              <a:rPr lang="zh-TW" altLang="en-US" sz="4400" dirty="0"/>
              <a:t>負極</a:t>
            </a:r>
            <a:endParaRPr lang="en-US" altLang="zh-TW" sz="4400" dirty="0"/>
          </a:p>
          <a:p>
            <a:r>
              <a:rPr lang="en-US" altLang="zh-TW" sz="4400" dirty="0"/>
              <a:t>3 N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r>
              <a:rPr lang="en-US" altLang="zh-TW" sz="4400" dirty="0"/>
              <a:t>4 S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endParaRPr lang="en-US" altLang="zh-TW" sz="4400" dirty="0"/>
          </a:p>
          <a:p>
            <a:pPr marL="0" indent="0">
              <a:buNone/>
            </a:pPr>
            <a:endParaRPr lang="en-US" altLang="zh-TW" sz="4400" dirty="0"/>
          </a:p>
        </p:txBody>
      </p:sp>
      <p:sp>
        <p:nvSpPr>
          <p:cNvPr id="18" name="內容版面配置區 3">
            <a:extLst>
              <a:ext uri="{FF2B5EF4-FFF2-40B4-BE49-F238E27FC236}">
                <a16:creationId xmlns:a16="http://schemas.microsoft.com/office/drawing/2014/main" id="{628C2374-38B9-4E70-8901-71CBEF05699A}"/>
              </a:ext>
            </a:extLst>
          </p:cNvPr>
          <p:cNvSpPr txBox="1">
            <a:spLocks/>
          </p:cNvSpPr>
          <p:nvPr/>
        </p:nvSpPr>
        <p:spPr>
          <a:xfrm>
            <a:off x="7452320" y="3600579"/>
            <a:ext cx="115212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07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DFF0794-515D-4F44-9508-6FB029507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dirty="0"/>
              <a:t>10</a:t>
            </a:r>
            <a:r>
              <a:rPr lang="zh-TW" altLang="en-US" sz="4000" dirty="0"/>
              <a:t>請問誰會過來？怎麼轉？幾度？</a:t>
            </a:r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DBF08C68-38FB-4C47-B7A3-C93BDC18C4D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59" y="1271406"/>
            <a:ext cx="4744112" cy="2600688"/>
          </a:xfr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5FBDB6B7-6B5E-4DB8-889F-6C63299E74CD}"/>
              </a:ext>
            </a:extLst>
          </p:cNvPr>
          <p:cNvSpPr txBox="1"/>
          <p:nvPr/>
        </p:nvSpPr>
        <p:spPr>
          <a:xfrm>
            <a:off x="5940152" y="1271406"/>
            <a:ext cx="273630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4800" dirty="0"/>
              <a:t>1</a:t>
            </a:r>
            <a:r>
              <a:rPr lang="zh-TW" altLang="en-US" sz="4800" dirty="0"/>
              <a:t>箭頭</a:t>
            </a:r>
            <a:endParaRPr lang="en-US" altLang="zh-TW" sz="4800" dirty="0"/>
          </a:p>
          <a:p>
            <a:r>
              <a:rPr lang="en-US" altLang="zh-TW" sz="4800" dirty="0"/>
              <a:t>2</a:t>
            </a:r>
            <a:r>
              <a:rPr lang="zh-TW" altLang="en-US" sz="4800" dirty="0"/>
              <a:t>箭尾</a:t>
            </a:r>
            <a:endParaRPr lang="en-US" altLang="zh-TW" sz="4800" dirty="0"/>
          </a:p>
          <a:p>
            <a:r>
              <a:rPr lang="en-US" altLang="zh-TW" sz="4800" dirty="0"/>
              <a:t>3</a:t>
            </a:r>
            <a:r>
              <a:rPr lang="zh-TW" altLang="en-US" sz="4800" dirty="0"/>
              <a:t>順時針</a:t>
            </a:r>
            <a:endParaRPr lang="en-US" altLang="zh-TW" sz="4800" dirty="0"/>
          </a:p>
          <a:p>
            <a:r>
              <a:rPr lang="en-US" altLang="zh-TW" sz="4800" dirty="0"/>
              <a:t>4</a:t>
            </a:r>
            <a:r>
              <a:rPr lang="zh-TW" altLang="en-US" sz="4800" dirty="0"/>
              <a:t>逆時針</a:t>
            </a:r>
          </a:p>
        </p:txBody>
      </p:sp>
      <p:sp>
        <p:nvSpPr>
          <p:cNvPr id="12" name="箭號: 向上 11">
            <a:extLst>
              <a:ext uri="{FF2B5EF4-FFF2-40B4-BE49-F238E27FC236}">
                <a16:creationId xmlns:a16="http://schemas.microsoft.com/office/drawing/2014/main" id="{CADEB107-2599-4873-AB83-F8AD053009B2}"/>
              </a:ext>
            </a:extLst>
          </p:cNvPr>
          <p:cNvSpPr/>
          <p:nvPr/>
        </p:nvSpPr>
        <p:spPr>
          <a:xfrm rot="16200000">
            <a:off x="1439652" y="1743658"/>
            <a:ext cx="648072" cy="1872208"/>
          </a:xfrm>
          <a:prstGeom prst="upArrow">
            <a:avLst/>
          </a:prstGeom>
          <a:solidFill>
            <a:schemeClr val="bg2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B677318-6DFB-4F0B-B361-47F3970B1F2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9" b="16519"/>
          <a:stretch/>
        </p:blipFill>
        <p:spPr>
          <a:xfrm rot="10800000" flipH="1">
            <a:off x="1871375" y="2679761"/>
            <a:ext cx="1440160" cy="134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35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FD2C24-06D8-446A-9493-168C88637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400" dirty="0"/>
              <a:t>11</a:t>
            </a:r>
            <a:r>
              <a:rPr lang="zh-TW" altLang="en-US" sz="4400" dirty="0"/>
              <a:t>請問乙是何極？</a:t>
            </a:r>
            <a:endParaRPr lang="zh-TW" altLang="en-US" sz="4000" dirty="0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A43B238B-2954-43B5-ADB6-4E74BD22EB5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9622"/>
            <a:ext cx="5251702" cy="2808312"/>
          </a:xfrm>
        </p:spPr>
      </p:pic>
      <p:sp>
        <p:nvSpPr>
          <p:cNvPr id="6" name="內容版面配置區 2">
            <a:extLst>
              <a:ext uri="{FF2B5EF4-FFF2-40B4-BE49-F238E27FC236}">
                <a16:creationId xmlns:a16="http://schemas.microsoft.com/office/drawing/2014/main" id="{7A8E91BD-4CA5-47FE-BD9F-F5B7D68AA173}"/>
              </a:ext>
            </a:extLst>
          </p:cNvPr>
          <p:cNvSpPr txBox="1">
            <a:spLocks/>
          </p:cNvSpPr>
          <p:nvPr/>
        </p:nvSpPr>
        <p:spPr>
          <a:xfrm>
            <a:off x="6156176" y="1131590"/>
            <a:ext cx="2749172" cy="3096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400"/>
              <a:t>1 </a:t>
            </a:r>
            <a:r>
              <a:rPr lang="zh-TW" altLang="en-US" sz="4400"/>
              <a:t>正極</a:t>
            </a:r>
            <a:endParaRPr lang="en-US" altLang="zh-TW" sz="4400"/>
          </a:p>
          <a:p>
            <a:r>
              <a:rPr lang="en-US" altLang="zh-TW" sz="4400"/>
              <a:t>2 </a:t>
            </a:r>
            <a:r>
              <a:rPr lang="zh-TW" altLang="en-US" sz="4400"/>
              <a:t>負極</a:t>
            </a:r>
            <a:endParaRPr lang="en-US" altLang="zh-TW" sz="4400"/>
          </a:p>
          <a:p>
            <a:r>
              <a:rPr lang="en-US" altLang="zh-TW" sz="4400"/>
              <a:t>3 N</a:t>
            </a:r>
            <a:r>
              <a:rPr lang="zh-TW" altLang="en-US" sz="4400"/>
              <a:t>極</a:t>
            </a:r>
            <a:endParaRPr lang="en-US" altLang="zh-TW" sz="4400"/>
          </a:p>
          <a:p>
            <a:r>
              <a:rPr lang="en-US" altLang="zh-TW" sz="4400"/>
              <a:t>4 S</a:t>
            </a:r>
            <a:r>
              <a:rPr lang="zh-TW" altLang="en-US" sz="4400"/>
              <a:t>極</a:t>
            </a:r>
            <a:endParaRPr lang="en-US" altLang="zh-TW" sz="4400"/>
          </a:p>
          <a:p>
            <a:endParaRPr lang="en-US" altLang="zh-TW" sz="4400"/>
          </a:p>
          <a:p>
            <a:pPr marL="0" indent="0">
              <a:buFont typeface="Arial" pitchFamily="34" charset="0"/>
              <a:buNone/>
            </a:pPr>
            <a:endParaRPr lang="en-US" altLang="zh-TW" sz="4400" dirty="0"/>
          </a:p>
        </p:txBody>
      </p:sp>
      <p:sp>
        <p:nvSpPr>
          <p:cNvPr id="7" name="內容版面配置區 3">
            <a:extLst>
              <a:ext uri="{FF2B5EF4-FFF2-40B4-BE49-F238E27FC236}">
                <a16:creationId xmlns:a16="http://schemas.microsoft.com/office/drawing/2014/main" id="{BFF916C1-941C-4B15-B413-27A2CB1B7F5F}"/>
              </a:ext>
            </a:extLst>
          </p:cNvPr>
          <p:cNvSpPr txBox="1">
            <a:spLocks/>
          </p:cNvSpPr>
          <p:nvPr/>
        </p:nvSpPr>
        <p:spPr>
          <a:xfrm>
            <a:off x="7941335" y="3612850"/>
            <a:ext cx="115212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箭號: 向上 7">
            <a:extLst>
              <a:ext uri="{FF2B5EF4-FFF2-40B4-BE49-F238E27FC236}">
                <a16:creationId xmlns:a16="http://schemas.microsoft.com/office/drawing/2014/main" id="{5DE7E485-780F-48F1-9E57-A0EC3CBFE4DC}"/>
              </a:ext>
            </a:extLst>
          </p:cNvPr>
          <p:cNvSpPr/>
          <p:nvPr/>
        </p:nvSpPr>
        <p:spPr>
          <a:xfrm rot="16200000">
            <a:off x="4716016" y="1664595"/>
            <a:ext cx="576064" cy="1296144"/>
          </a:xfrm>
          <a:prstGeom prst="upArrow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65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FD2C24-06D8-446A-9493-168C88637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547952"/>
            <a:ext cx="7924800" cy="857250"/>
          </a:xfrm>
        </p:spPr>
        <p:txBody>
          <a:bodyPr/>
          <a:lstStyle/>
          <a:p>
            <a:r>
              <a:rPr lang="en-US" altLang="zh-TW" sz="4000" dirty="0"/>
              <a:t>11</a:t>
            </a:r>
            <a:r>
              <a:rPr lang="zh-TW" altLang="en-US" sz="4000" dirty="0"/>
              <a:t>若改變電池正負極方向，</a:t>
            </a:r>
            <a:br>
              <a:rPr lang="en-US" altLang="zh-TW" sz="4000" dirty="0"/>
            </a:br>
            <a:r>
              <a:rPr lang="en-US" altLang="zh-TW" sz="4000" dirty="0"/>
              <a:t>    </a:t>
            </a:r>
            <a:r>
              <a:rPr lang="zh-TW" altLang="en-US" sz="4000" dirty="0"/>
              <a:t>請問乙是何極？會吸引誰？</a:t>
            </a:r>
            <a:endParaRPr lang="zh-TW" altLang="en-US" sz="3600" dirty="0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A43B238B-2954-43B5-ADB6-4E74BD22EB50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87" y="1405202"/>
            <a:ext cx="5251702" cy="2808312"/>
          </a:xfrm>
        </p:spPr>
      </p:pic>
      <p:sp>
        <p:nvSpPr>
          <p:cNvPr id="6" name="內容版面配置區 2">
            <a:extLst>
              <a:ext uri="{FF2B5EF4-FFF2-40B4-BE49-F238E27FC236}">
                <a16:creationId xmlns:a16="http://schemas.microsoft.com/office/drawing/2014/main" id="{7A8E91BD-4CA5-47FE-BD9F-F5B7D68AA173}"/>
              </a:ext>
            </a:extLst>
          </p:cNvPr>
          <p:cNvSpPr txBox="1">
            <a:spLocks/>
          </p:cNvSpPr>
          <p:nvPr/>
        </p:nvSpPr>
        <p:spPr>
          <a:xfrm>
            <a:off x="6156176" y="1347614"/>
            <a:ext cx="2749172" cy="30963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400" dirty="0"/>
              <a:t>1 </a:t>
            </a:r>
            <a:r>
              <a:rPr lang="zh-TW" altLang="en-US" sz="4400" dirty="0"/>
              <a:t>正極</a:t>
            </a:r>
            <a:endParaRPr lang="en-US" altLang="zh-TW" sz="4400" dirty="0"/>
          </a:p>
          <a:p>
            <a:r>
              <a:rPr lang="en-US" altLang="zh-TW" sz="4400" dirty="0"/>
              <a:t>2 </a:t>
            </a:r>
            <a:r>
              <a:rPr lang="zh-TW" altLang="en-US" sz="4400" dirty="0"/>
              <a:t>負極</a:t>
            </a:r>
            <a:endParaRPr lang="en-US" altLang="zh-TW" sz="4400" dirty="0"/>
          </a:p>
          <a:p>
            <a:r>
              <a:rPr lang="en-US" altLang="zh-TW" sz="4400" dirty="0"/>
              <a:t>3 N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r>
              <a:rPr lang="en-US" altLang="zh-TW" sz="4400" dirty="0"/>
              <a:t>4 S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endParaRPr lang="en-US" altLang="zh-TW" sz="4400" dirty="0"/>
          </a:p>
          <a:p>
            <a:pPr marL="0" indent="0">
              <a:buFont typeface="Arial" pitchFamily="34" charset="0"/>
              <a:buNone/>
            </a:pPr>
            <a:endParaRPr lang="en-US" altLang="zh-TW" sz="4400" dirty="0"/>
          </a:p>
        </p:txBody>
      </p:sp>
      <p:sp>
        <p:nvSpPr>
          <p:cNvPr id="7" name="內容版面配置區 3">
            <a:extLst>
              <a:ext uri="{FF2B5EF4-FFF2-40B4-BE49-F238E27FC236}">
                <a16:creationId xmlns:a16="http://schemas.microsoft.com/office/drawing/2014/main" id="{BFF916C1-941C-4B15-B413-27A2CB1B7F5F}"/>
              </a:ext>
            </a:extLst>
          </p:cNvPr>
          <p:cNvSpPr txBox="1">
            <a:spLocks/>
          </p:cNvSpPr>
          <p:nvPr/>
        </p:nvSpPr>
        <p:spPr>
          <a:xfrm>
            <a:off x="7865049" y="2958178"/>
            <a:ext cx="1152128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pic>
        <p:nvPicPr>
          <p:cNvPr id="8" name="內容版面配置區 4">
            <a:extLst>
              <a:ext uri="{FF2B5EF4-FFF2-40B4-BE49-F238E27FC236}">
                <a16:creationId xmlns:a16="http://schemas.microsoft.com/office/drawing/2014/main" id="{060FBA4F-61F8-4929-A495-6CACE11FA9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55" t="84488" r="55280" b="-2780"/>
          <a:stretch/>
        </p:blipFill>
        <p:spPr>
          <a:xfrm rot="10800000">
            <a:off x="1547664" y="3714262"/>
            <a:ext cx="1584176" cy="513672"/>
          </a:xfrm>
          <a:prstGeom prst="rect">
            <a:avLst/>
          </a:prstGeom>
        </p:spPr>
      </p:pic>
      <p:sp>
        <p:nvSpPr>
          <p:cNvPr id="9" name="箭號: 向上 8">
            <a:extLst>
              <a:ext uri="{FF2B5EF4-FFF2-40B4-BE49-F238E27FC236}">
                <a16:creationId xmlns:a16="http://schemas.microsoft.com/office/drawing/2014/main" id="{F71F54A0-05F1-432F-B8CE-AF76A8F0547E}"/>
              </a:ext>
            </a:extLst>
          </p:cNvPr>
          <p:cNvSpPr/>
          <p:nvPr/>
        </p:nvSpPr>
        <p:spPr>
          <a:xfrm rot="5400000">
            <a:off x="4716016" y="1664595"/>
            <a:ext cx="576064" cy="1296144"/>
          </a:xfrm>
          <a:prstGeom prst="upArrow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1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10</a:t>
            </a:r>
            <a:r>
              <a:rPr lang="zh-TW" altLang="en-US" sz="4400" dirty="0"/>
              <a:t>指</a:t>
            </a:r>
            <a:r>
              <a:rPr lang="zh-TW" altLang="en-US" sz="4400" dirty="0">
                <a:solidFill>
                  <a:srgbClr val="FF0000"/>
                </a:solidFill>
              </a:rPr>
              <a:t>北</a:t>
            </a:r>
            <a:r>
              <a:rPr lang="zh-TW" altLang="en-US" sz="4400" dirty="0"/>
              <a:t>針在南半球指針會指向南方。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CE1E3-4B2F-4D12-A04D-F4FEF0CDB85D}" type="slidenum">
              <a:rPr lang="zh-TW" altLang="en-US" smtClean="0"/>
              <a:t>14</a:t>
            </a:fld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>
          <a:xfrm>
            <a:off x="3851920" y="2355726"/>
            <a:ext cx="1224136" cy="1512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9600" b="1" dirty="0">
                <a:solidFill>
                  <a:srgbClr val="FF0000"/>
                </a:solidFill>
                <a:latin typeface="Arial Black" panose="020B0A04020102020204" pitchFamily="34" charset="0"/>
              </a:rPr>
              <a:t>X</a:t>
            </a:r>
            <a:endParaRPr lang="zh-TW" altLang="en-US" sz="9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67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9</a:t>
            </a:r>
            <a:r>
              <a:rPr lang="zh-TW" altLang="en-US" sz="4400" dirty="0"/>
              <a:t>將磁鐵的</a:t>
            </a:r>
            <a:r>
              <a:rPr lang="en-US" altLang="zh-TW" sz="4400" dirty="0"/>
              <a:t>S</a:t>
            </a:r>
            <a:r>
              <a:rPr lang="zh-TW" altLang="en-US" sz="4400" dirty="0"/>
              <a:t>極靠近指</a:t>
            </a:r>
            <a:r>
              <a:rPr lang="zh-TW" altLang="en-US" sz="4400" dirty="0">
                <a:solidFill>
                  <a:srgbClr val="FF0000"/>
                </a:solidFill>
              </a:rPr>
              <a:t>南</a:t>
            </a:r>
            <a:r>
              <a:rPr lang="zh-TW" altLang="en-US" sz="4400" dirty="0"/>
              <a:t>針，指針會有什麼變化？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851670"/>
            <a:ext cx="7924800" cy="2434580"/>
          </a:xfrm>
        </p:spPr>
        <p:txBody>
          <a:bodyPr>
            <a:noAutofit/>
          </a:bodyPr>
          <a:lstStyle/>
          <a:p>
            <a:r>
              <a:rPr lang="en-US" altLang="zh-TW" sz="4400" dirty="0"/>
              <a:t>1 </a:t>
            </a:r>
            <a:r>
              <a:rPr lang="zh-TW" altLang="en-US" sz="4400" dirty="0"/>
              <a:t>指針不會受到影響</a:t>
            </a:r>
            <a:endParaRPr lang="en-US" altLang="zh-TW" sz="4400" dirty="0"/>
          </a:p>
          <a:p>
            <a:r>
              <a:rPr lang="en-US" altLang="zh-TW" sz="4400" dirty="0"/>
              <a:t>2 </a:t>
            </a:r>
            <a:r>
              <a:rPr lang="zh-TW" altLang="en-US" sz="4400" dirty="0"/>
              <a:t>磁鐵會吸引指針箭頭</a:t>
            </a:r>
            <a:endParaRPr lang="en-US" altLang="zh-TW" sz="4400" dirty="0"/>
          </a:p>
          <a:p>
            <a:r>
              <a:rPr lang="en-US" altLang="zh-TW" sz="4400" dirty="0"/>
              <a:t>3 </a:t>
            </a:r>
            <a:r>
              <a:rPr lang="zh-TW" altLang="en-US" sz="4400" dirty="0"/>
              <a:t>磁鐵會吸引指針箭尾</a:t>
            </a:r>
            <a:endParaRPr lang="en-US" altLang="zh-TW" sz="4400" dirty="0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6588224" y="3507854"/>
            <a:ext cx="12241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83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10</a:t>
            </a:r>
            <a:r>
              <a:rPr lang="zh-TW" altLang="en-US" sz="4400" dirty="0"/>
              <a:t>將磁鐵的一端靠近指</a:t>
            </a:r>
            <a:r>
              <a:rPr lang="zh-TW" altLang="en-US" sz="4400" dirty="0">
                <a:solidFill>
                  <a:srgbClr val="FF0000"/>
                </a:solidFill>
              </a:rPr>
              <a:t>南</a:t>
            </a:r>
            <a:r>
              <a:rPr lang="zh-TW" altLang="en-US" sz="4400" dirty="0"/>
              <a:t>針，結果箭頭被吸引過來。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851670"/>
            <a:ext cx="7924800" cy="2434580"/>
          </a:xfrm>
        </p:spPr>
        <p:txBody>
          <a:bodyPr>
            <a:noAutofit/>
          </a:bodyPr>
          <a:lstStyle/>
          <a:p>
            <a:r>
              <a:rPr lang="en-US" altLang="zh-TW" sz="4400" dirty="0"/>
              <a:t>1 </a:t>
            </a:r>
            <a:r>
              <a:rPr lang="zh-TW" altLang="en-US" sz="4400" dirty="0"/>
              <a:t>磁鐵這一端是</a:t>
            </a:r>
            <a:r>
              <a:rPr lang="en-US" altLang="zh-TW" sz="4400" dirty="0"/>
              <a:t>N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r>
              <a:rPr lang="en-US" altLang="zh-TW" sz="4400" dirty="0"/>
              <a:t>2 </a:t>
            </a:r>
            <a:r>
              <a:rPr lang="zh-TW" altLang="en-US" sz="4400" dirty="0"/>
              <a:t>磁鐵這一端是</a:t>
            </a:r>
            <a:r>
              <a:rPr lang="en-US" altLang="zh-TW" sz="4400" dirty="0"/>
              <a:t>S</a:t>
            </a:r>
            <a:r>
              <a:rPr lang="zh-TW" altLang="en-US" sz="4400" dirty="0"/>
              <a:t>極</a:t>
            </a:r>
            <a:endParaRPr lang="en-US" altLang="zh-TW" sz="4400" dirty="0"/>
          </a:p>
        </p:txBody>
      </p:sp>
      <p:sp>
        <p:nvSpPr>
          <p:cNvPr id="4" name="內容版面配置區 3"/>
          <p:cNvSpPr txBox="1">
            <a:spLocks/>
          </p:cNvSpPr>
          <p:nvPr/>
        </p:nvSpPr>
        <p:spPr>
          <a:xfrm>
            <a:off x="5580112" y="1707654"/>
            <a:ext cx="12241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07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1</a:t>
            </a:r>
            <a:r>
              <a:rPr lang="zh-TW" altLang="en-US" sz="4400" dirty="0"/>
              <a:t>磁鐵可以藉由磁力分辨金屬與非金屬。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3"/>
          </p:nvPr>
        </p:nvSpPr>
        <p:spPr>
          <a:xfrm>
            <a:off x="3851920" y="2355726"/>
            <a:ext cx="1224136" cy="1512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9600" b="1" dirty="0">
                <a:solidFill>
                  <a:srgbClr val="FF0000"/>
                </a:solidFill>
                <a:latin typeface="Arial Black" panose="020B0A04020102020204" pitchFamily="34" charset="0"/>
              </a:rPr>
              <a:t>X</a:t>
            </a:r>
            <a:endParaRPr lang="zh-TW" altLang="en-US" sz="9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836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內容版面配置區 2"/>
          <p:cNvSpPr txBox="1">
            <a:spLocks/>
          </p:cNvSpPr>
          <p:nvPr/>
        </p:nvSpPr>
        <p:spPr>
          <a:xfrm>
            <a:off x="467544" y="1851670"/>
            <a:ext cx="8712968" cy="24345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400" dirty="0"/>
              <a:t>1</a:t>
            </a:r>
            <a:r>
              <a:rPr lang="zh-TW" altLang="en-US" sz="4400" dirty="0"/>
              <a:t>指北針是鐵製品</a:t>
            </a:r>
            <a:endParaRPr lang="en-US" altLang="zh-TW" sz="4400" dirty="0"/>
          </a:p>
          <a:p>
            <a:r>
              <a:rPr lang="en-US" altLang="zh-TW" sz="4400" dirty="0"/>
              <a:t>2</a:t>
            </a:r>
            <a:r>
              <a:rPr lang="zh-TW" altLang="en-US" sz="4400" dirty="0"/>
              <a:t>指北針是磁鐵</a:t>
            </a:r>
            <a:endParaRPr lang="en-US" altLang="zh-TW" sz="4400" dirty="0"/>
          </a:p>
          <a:p>
            <a:r>
              <a:rPr lang="en-US" altLang="zh-TW" sz="4400" dirty="0"/>
              <a:t>3</a:t>
            </a:r>
            <a:r>
              <a:rPr lang="zh-TW" altLang="en-US" sz="4400" dirty="0"/>
              <a:t>磁鐵放在桌上即可當指北針使用</a:t>
            </a:r>
            <a:endParaRPr lang="en-US" altLang="zh-TW" sz="440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2</a:t>
            </a:r>
            <a:r>
              <a:rPr lang="zh-TW" altLang="en-US" sz="4400" dirty="0"/>
              <a:t>指北針可和磁鐵互相吸引或排斥，所以可知以下何者正確？</a:t>
            </a:r>
          </a:p>
        </p:txBody>
      </p:sp>
      <p:sp>
        <p:nvSpPr>
          <p:cNvPr id="6" name="內容版面配置區 3"/>
          <p:cNvSpPr txBox="1">
            <a:spLocks/>
          </p:cNvSpPr>
          <p:nvPr/>
        </p:nvSpPr>
        <p:spPr>
          <a:xfrm>
            <a:off x="4499992" y="2628106"/>
            <a:ext cx="12241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9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3</a:t>
            </a:r>
            <a:r>
              <a:rPr lang="zh-TW" altLang="en-US" sz="4400" dirty="0"/>
              <a:t>懸空的磁鐵棒和指北針，其</a:t>
            </a:r>
            <a:r>
              <a:rPr lang="en-US" altLang="zh-TW" sz="4400" dirty="0"/>
              <a:t>N</a:t>
            </a:r>
            <a:r>
              <a:rPr lang="zh-TW" altLang="en-US" sz="4400" dirty="0"/>
              <a:t>極都會指向地磁</a:t>
            </a:r>
            <a:r>
              <a:rPr lang="en-US" altLang="zh-TW" sz="4400" dirty="0"/>
              <a:t>S</a:t>
            </a:r>
            <a:r>
              <a:rPr lang="zh-TW" altLang="en-US" sz="4400" dirty="0"/>
              <a:t>極。</a:t>
            </a:r>
          </a:p>
        </p:txBody>
      </p:sp>
      <p:sp>
        <p:nvSpPr>
          <p:cNvPr id="5" name="內容版面配置區 3"/>
          <p:cNvSpPr>
            <a:spLocks noGrp="1"/>
          </p:cNvSpPr>
          <p:nvPr>
            <p:ph sz="quarter" idx="13"/>
          </p:nvPr>
        </p:nvSpPr>
        <p:spPr>
          <a:xfrm>
            <a:off x="3851920" y="2355726"/>
            <a:ext cx="1224136" cy="1512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9600" b="1" dirty="0">
                <a:solidFill>
                  <a:srgbClr val="FF0000"/>
                </a:solidFill>
                <a:latin typeface="Arial Black" panose="020B0A04020102020204" pitchFamily="34" charset="0"/>
              </a:rPr>
              <a:t>O</a:t>
            </a:r>
            <a:endParaRPr lang="zh-TW" altLang="en-US" sz="9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17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4</a:t>
            </a:r>
            <a:r>
              <a:rPr lang="zh-TW" altLang="en-US" sz="4400" dirty="0"/>
              <a:t>懸空的磁鐵棒和指北針，其</a:t>
            </a:r>
            <a:r>
              <a:rPr lang="en-US" altLang="zh-TW" sz="4400" dirty="0"/>
              <a:t>S</a:t>
            </a:r>
            <a:r>
              <a:rPr lang="zh-TW" altLang="en-US" sz="4400" dirty="0"/>
              <a:t>極都會指向哪裡？</a:t>
            </a: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467544" y="1851670"/>
            <a:ext cx="8712968" cy="24345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4400" dirty="0"/>
              <a:t>1</a:t>
            </a:r>
            <a:r>
              <a:rPr lang="zh-TW" altLang="en-US" sz="4400" dirty="0"/>
              <a:t>地球南方</a:t>
            </a:r>
            <a:endParaRPr lang="en-US" altLang="zh-TW" sz="4400" dirty="0"/>
          </a:p>
          <a:p>
            <a:r>
              <a:rPr lang="en-US" altLang="zh-TW" sz="4400" dirty="0"/>
              <a:t>2</a:t>
            </a:r>
            <a:r>
              <a:rPr lang="zh-TW" altLang="en-US" sz="4400" dirty="0"/>
              <a:t>地磁</a:t>
            </a:r>
            <a:r>
              <a:rPr lang="en-US" altLang="zh-TW" sz="4400" dirty="0"/>
              <a:t>S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r>
              <a:rPr lang="en-US" altLang="zh-TW" sz="4400" dirty="0"/>
              <a:t>3</a:t>
            </a:r>
            <a:r>
              <a:rPr lang="zh-TW" altLang="en-US" sz="4400" dirty="0"/>
              <a:t>地球北方</a:t>
            </a:r>
            <a:endParaRPr lang="en-US" altLang="zh-TW" sz="4400" dirty="0"/>
          </a:p>
        </p:txBody>
      </p:sp>
      <p:sp>
        <p:nvSpPr>
          <p:cNvPr id="9" name="內容版面配置區 3"/>
          <p:cNvSpPr txBox="1">
            <a:spLocks/>
          </p:cNvSpPr>
          <p:nvPr/>
        </p:nvSpPr>
        <p:spPr>
          <a:xfrm>
            <a:off x="3372942" y="1707654"/>
            <a:ext cx="12241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849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5</a:t>
            </a:r>
            <a:r>
              <a:rPr lang="zh-TW" altLang="en-US" sz="4400" dirty="0"/>
              <a:t>將磁鐵的</a:t>
            </a:r>
            <a:r>
              <a:rPr lang="en-US" altLang="zh-TW" sz="4400" dirty="0"/>
              <a:t>N</a:t>
            </a:r>
            <a:r>
              <a:rPr lang="zh-TW" altLang="en-US" sz="4400" dirty="0"/>
              <a:t>極靠近指北針，指針會有什麼變化？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851670"/>
            <a:ext cx="7924800" cy="2434580"/>
          </a:xfrm>
        </p:spPr>
        <p:txBody>
          <a:bodyPr>
            <a:noAutofit/>
          </a:bodyPr>
          <a:lstStyle/>
          <a:p>
            <a:r>
              <a:rPr lang="en-US" altLang="zh-TW" sz="4400" dirty="0"/>
              <a:t>1 </a:t>
            </a:r>
            <a:r>
              <a:rPr lang="zh-TW" altLang="en-US" sz="4400" dirty="0"/>
              <a:t>指針不會受到影響</a:t>
            </a:r>
            <a:endParaRPr lang="en-US" altLang="zh-TW" sz="4400" dirty="0"/>
          </a:p>
          <a:p>
            <a:r>
              <a:rPr lang="en-US" altLang="zh-TW" sz="4400" dirty="0"/>
              <a:t>2 </a:t>
            </a:r>
            <a:r>
              <a:rPr lang="zh-TW" altLang="en-US" sz="4400" dirty="0"/>
              <a:t>磁鐵會吸引指針箭頭</a:t>
            </a:r>
            <a:endParaRPr lang="en-US" altLang="zh-TW" sz="4400" dirty="0"/>
          </a:p>
          <a:p>
            <a:r>
              <a:rPr lang="en-US" altLang="zh-TW" sz="4400" dirty="0"/>
              <a:t>3 </a:t>
            </a:r>
            <a:r>
              <a:rPr lang="zh-TW" altLang="en-US" sz="4400" dirty="0"/>
              <a:t>磁鐵會吸引指針箭尾</a:t>
            </a:r>
            <a:endParaRPr lang="en-US" altLang="zh-TW" sz="4400" dirty="0"/>
          </a:p>
        </p:txBody>
      </p:sp>
      <p:sp>
        <p:nvSpPr>
          <p:cNvPr id="4" name="內容版面配置區 3"/>
          <p:cNvSpPr txBox="1">
            <a:spLocks/>
          </p:cNvSpPr>
          <p:nvPr/>
        </p:nvSpPr>
        <p:spPr>
          <a:xfrm>
            <a:off x="6516216" y="3435846"/>
            <a:ext cx="12241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92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6</a:t>
            </a:r>
            <a:r>
              <a:rPr lang="zh-TW" altLang="en-US" sz="4400" dirty="0"/>
              <a:t>指北針的箭尾會受磁鐵的何極吸引？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635646"/>
            <a:ext cx="7924800" cy="3096344"/>
          </a:xfrm>
        </p:spPr>
        <p:txBody>
          <a:bodyPr>
            <a:noAutofit/>
          </a:bodyPr>
          <a:lstStyle/>
          <a:p>
            <a:r>
              <a:rPr lang="en-US" altLang="zh-TW" sz="4400" dirty="0"/>
              <a:t>1 </a:t>
            </a:r>
            <a:r>
              <a:rPr lang="zh-TW" altLang="en-US" sz="4400" dirty="0"/>
              <a:t>正極</a:t>
            </a:r>
            <a:endParaRPr lang="en-US" altLang="zh-TW" sz="4400" dirty="0"/>
          </a:p>
          <a:p>
            <a:r>
              <a:rPr lang="en-US" altLang="zh-TW" sz="4400" dirty="0"/>
              <a:t>2 </a:t>
            </a:r>
            <a:r>
              <a:rPr lang="zh-TW" altLang="en-US" sz="4400" dirty="0"/>
              <a:t>負極</a:t>
            </a:r>
            <a:endParaRPr lang="en-US" altLang="zh-TW" sz="4400" dirty="0"/>
          </a:p>
          <a:p>
            <a:r>
              <a:rPr lang="en-US" altLang="zh-TW" sz="4400" dirty="0"/>
              <a:t>3 N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r>
              <a:rPr lang="en-US" altLang="zh-TW" sz="4400" dirty="0"/>
              <a:t>4 S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endParaRPr lang="en-US" altLang="zh-TW" sz="4400" dirty="0"/>
          </a:p>
          <a:p>
            <a:pPr marL="0" indent="0">
              <a:buNone/>
            </a:pPr>
            <a:endParaRPr lang="en-US" altLang="zh-TW" sz="4400" dirty="0"/>
          </a:p>
        </p:txBody>
      </p:sp>
      <p:sp>
        <p:nvSpPr>
          <p:cNvPr id="4" name="內容版面配置區 3"/>
          <p:cNvSpPr txBox="1">
            <a:spLocks/>
          </p:cNvSpPr>
          <p:nvPr/>
        </p:nvSpPr>
        <p:spPr>
          <a:xfrm>
            <a:off x="2339752" y="3235176"/>
            <a:ext cx="12241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7</a:t>
            </a:r>
            <a:r>
              <a:rPr lang="zh-TW" altLang="en-US" sz="4400" dirty="0"/>
              <a:t>將磁鐵的一端靠近指北針，結果箭頭被吸引過來。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851670"/>
            <a:ext cx="7924800" cy="2434580"/>
          </a:xfrm>
        </p:spPr>
        <p:txBody>
          <a:bodyPr>
            <a:noAutofit/>
          </a:bodyPr>
          <a:lstStyle/>
          <a:p>
            <a:r>
              <a:rPr lang="en-US" altLang="zh-TW" sz="4400" dirty="0"/>
              <a:t>1</a:t>
            </a:r>
            <a:r>
              <a:rPr lang="zh-TW" altLang="en-US" sz="4400" dirty="0"/>
              <a:t>磁鐵這一端是</a:t>
            </a:r>
            <a:r>
              <a:rPr lang="en-US" altLang="zh-TW" sz="4400" dirty="0"/>
              <a:t>N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r>
              <a:rPr lang="en-US" altLang="zh-TW" sz="4400" dirty="0"/>
              <a:t>2</a:t>
            </a:r>
            <a:r>
              <a:rPr lang="zh-TW" altLang="en-US" sz="4400" dirty="0"/>
              <a:t>磁鐵這一端是</a:t>
            </a:r>
            <a:r>
              <a:rPr lang="en-US" altLang="zh-TW" sz="4400" dirty="0"/>
              <a:t>S</a:t>
            </a:r>
            <a:r>
              <a:rPr lang="zh-TW" altLang="en-US" sz="4400" dirty="0"/>
              <a:t>極</a:t>
            </a:r>
            <a:endParaRPr lang="en-US" altLang="zh-TW" sz="4400" dirty="0"/>
          </a:p>
        </p:txBody>
      </p:sp>
      <p:sp>
        <p:nvSpPr>
          <p:cNvPr id="4" name="內容版面配置區 3"/>
          <p:cNvSpPr txBox="1">
            <a:spLocks/>
          </p:cNvSpPr>
          <p:nvPr/>
        </p:nvSpPr>
        <p:spPr>
          <a:xfrm>
            <a:off x="5580112" y="2571750"/>
            <a:ext cx="12241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430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339502"/>
            <a:ext cx="7924800" cy="1440160"/>
          </a:xfrm>
        </p:spPr>
        <p:txBody>
          <a:bodyPr/>
          <a:lstStyle/>
          <a:p>
            <a:r>
              <a:rPr lang="en-US" altLang="zh-TW" sz="4400" dirty="0"/>
              <a:t>8</a:t>
            </a:r>
            <a:r>
              <a:rPr lang="zh-TW" altLang="en-US" sz="4400" dirty="0"/>
              <a:t>將磁鐵的一端靠近指北針的箭尾，指針不動。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609600" y="1851670"/>
            <a:ext cx="7924800" cy="2434580"/>
          </a:xfrm>
        </p:spPr>
        <p:txBody>
          <a:bodyPr>
            <a:noAutofit/>
          </a:bodyPr>
          <a:lstStyle/>
          <a:p>
            <a:r>
              <a:rPr lang="en-US" altLang="zh-TW" sz="4400" dirty="0"/>
              <a:t>1</a:t>
            </a:r>
            <a:r>
              <a:rPr lang="zh-TW" altLang="en-US" sz="4400" dirty="0"/>
              <a:t>磁鐵這一端是</a:t>
            </a:r>
            <a:r>
              <a:rPr lang="en-US" altLang="zh-TW" sz="4400" dirty="0"/>
              <a:t>N</a:t>
            </a:r>
            <a:r>
              <a:rPr lang="zh-TW" altLang="en-US" sz="4400" dirty="0"/>
              <a:t>極</a:t>
            </a:r>
            <a:endParaRPr lang="en-US" altLang="zh-TW" sz="4400" dirty="0"/>
          </a:p>
          <a:p>
            <a:r>
              <a:rPr lang="en-US" altLang="zh-TW" sz="4400" dirty="0"/>
              <a:t>2</a:t>
            </a:r>
            <a:r>
              <a:rPr lang="zh-TW" altLang="en-US" sz="4400" dirty="0"/>
              <a:t>磁鐵這一端是</a:t>
            </a:r>
            <a:r>
              <a:rPr lang="en-US" altLang="zh-TW" sz="4400" dirty="0"/>
              <a:t>S</a:t>
            </a:r>
            <a:r>
              <a:rPr lang="zh-TW" altLang="en-US" sz="4400" dirty="0"/>
              <a:t>極</a:t>
            </a:r>
            <a:endParaRPr lang="en-US" altLang="zh-TW" sz="4400" dirty="0"/>
          </a:p>
        </p:txBody>
      </p:sp>
      <p:sp>
        <p:nvSpPr>
          <p:cNvPr id="4" name="內容版面配置區 3"/>
          <p:cNvSpPr txBox="1">
            <a:spLocks/>
          </p:cNvSpPr>
          <p:nvPr/>
        </p:nvSpPr>
        <p:spPr>
          <a:xfrm>
            <a:off x="5580112" y="1707654"/>
            <a:ext cx="122413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 spc="3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6600" b="1" dirty="0">
                <a:solidFill>
                  <a:srgbClr val="FF0000"/>
                </a:solidFill>
                <a:latin typeface="Arial Black" panose="020B0A04020102020204" pitchFamily="34" charset="0"/>
              </a:rPr>
              <a:t>V</a:t>
            </a:r>
            <a:endParaRPr lang="zh-TW" altLang="en-US" sz="66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99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地平線">
  <a:themeElements>
    <a:clrScheme name="地平線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地平線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地平線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545</TotalTime>
  <Words>402</Words>
  <Application>Microsoft Office PowerPoint</Application>
  <PresentationFormat>如螢幕大小 (16:9)</PresentationFormat>
  <Paragraphs>73</Paragraphs>
  <Slides>16</Slides>
  <Notes>3</Notes>
  <HiddenSlides>2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Arial Narrow</vt:lpstr>
      <vt:lpstr>Calibri</vt:lpstr>
      <vt:lpstr>地平線</vt:lpstr>
      <vt:lpstr>隨堂測驗1</vt:lpstr>
      <vt:lpstr>1磁鐵可以藉由磁力分辨金屬與非金屬。</vt:lpstr>
      <vt:lpstr>2指北針可和磁鐵互相吸引或排斥，所以可知以下何者正確？</vt:lpstr>
      <vt:lpstr>3懸空的磁鐵棒和指北針，其N極都會指向地磁S極。</vt:lpstr>
      <vt:lpstr>4懸空的磁鐵棒和指北針，其S極都會指向哪裡？</vt:lpstr>
      <vt:lpstr>5將磁鐵的N極靠近指北針，指針會有什麼變化？</vt:lpstr>
      <vt:lpstr>6指北針的箭尾會受磁鐵的何極吸引？</vt:lpstr>
      <vt:lpstr>7將磁鐵的一端靠近指北針，結果箭頭被吸引過來。</vt:lpstr>
      <vt:lpstr>8將磁鐵的一端靠近指北針的箭尾，指針不動。</vt:lpstr>
      <vt:lpstr>9請問？磁鐵是什麼極？</vt:lpstr>
      <vt:lpstr>10請問誰會過來？怎麼轉？幾度？</vt:lpstr>
      <vt:lpstr>11請問乙是何極？</vt:lpstr>
      <vt:lpstr>11若改變電池正負極方向，     請問乙是何極？會吸引誰？</vt:lpstr>
      <vt:lpstr>10指北針在南半球指針會指向南方。</vt:lpstr>
      <vt:lpstr>9將磁鐵的S極靠近指南針，指針會有什麼變化？</vt:lpstr>
      <vt:lpstr>10將磁鐵的一端靠近指南針，結果箭頭被吸引過來。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隨堂測驗</dc:title>
  <dc:creator>lin</dc:creator>
  <cp:lastModifiedBy>USER</cp:lastModifiedBy>
  <cp:revision>17</cp:revision>
  <dcterms:created xsi:type="dcterms:W3CDTF">2018-12-11T23:43:48Z</dcterms:created>
  <dcterms:modified xsi:type="dcterms:W3CDTF">2024-01-02T01:25:52Z</dcterms:modified>
</cp:coreProperties>
</file>