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8"/>
  </p:notesMasterIdLst>
  <p:handoutMasterIdLst>
    <p:handoutMasterId r:id="rId9"/>
  </p:handoutMasterIdLst>
  <p:sldIdLst>
    <p:sldId id="444" r:id="rId2"/>
    <p:sldId id="442" r:id="rId3"/>
    <p:sldId id="461" r:id="rId4"/>
    <p:sldId id="462" r:id="rId5"/>
    <p:sldId id="463" r:id="rId6"/>
    <p:sldId id="464" r:id="rId7"/>
  </p:sldIdLst>
  <p:sldSz cx="12192000" cy="6858000"/>
  <p:notesSz cx="6858000" cy="9144000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5D8"/>
    <a:srgbClr val="CCFFFF"/>
    <a:srgbClr val="FFEA9F"/>
    <a:srgbClr val="D9FFA7"/>
    <a:srgbClr val="6600CC"/>
    <a:srgbClr val="00FFFF"/>
    <a:srgbClr val="0000CC"/>
    <a:srgbClr val="CCECFF"/>
    <a:srgbClr val="3333FF"/>
    <a:srgbClr val="FFF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1" autoAdjust="0"/>
    <p:restoredTop sz="94660" autoAdjust="0"/>
  </p:normalViewPr>
  <p:slideViewPr>
    <p:cSldViewPr>
      <p:cViewPr varScale="1">
        <p:scale>
          <a:sx n="113" d="100"/>
          <a:sy n="113" d="100"/>
        </p:scale>
        <p:origin x="45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92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D28B95C-73FF-48D9-B57F-F3C5F1C991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7B3D2FA-7BCE-47AA-B3CA-FAB46D5A52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6C9E7-CD2C-4B60-94E3-54373E094D54}" type="datetimeFigureOut">
              <a:rPr lang="zh-TW" altLang="en-US" smtClean="0"/>
              <a:t>2024/9/4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6BC698-D0F1-4CC5-906E-920F1C6273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EF43F7A-8655-47C3-A395-8D94CFBCF4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ED4C8-C8B2-4E3F-830E-DF0DA5774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278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fld id="{3FFDDE66-4D75-4E25-8BBB-8DD96224400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65386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7A32-E44F-497B-BC1B-A9725AE364CB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852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5058A-A693-48D5-AEB4-9C95368D960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999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F137A-7915-4472-BF6D-9A1B27C52E79}" type="slidenum">
              <a:rPr lang="en-US" altLang="zh-TW" smtClean="0"/>
              <a:pPr/>
              <a:t>‹#›</a:t>
            </a:fld>
            <a:endParaRPr lang="en-US" altLang="zh-TW"/>
          </a:p>
        </p:txBody>
      </p:sp>
      <p:pic>
        <p:nvPicPr>
          <p:cNvPr id="5" name="Picture 7" descr="地球">
            <a:extLst>
              <a:ext uri="{FF2B5EF4-FFF2-40B4-BE49-F238E27FC236}">
                <a16:creationId xmlns:a16="http://schemas.microsoft.com/office/drawing/2014/main" id="{7513A3BD-5D30-4D31-99FC-AA61AF96FC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lum bright="40000" contrast="-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>
            <a:extLst>
              <a:ext uri="{FF2B5EF4-FFF2-40B4-BE49-F238E27FC236}">
                <a16:creationId xmlns:a16="http://schemas.microsoft.com/office/drawing/2014/main" id="{D8A7F84D-B959-4991-A219-1804E230B2D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185" y="188914"/>
            <a:ext cx="11713633" cy="6480175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3200"/>
          </a:p>
        </p:txBody>
      </p:sp>
    </p:spTree>
    <p:extLst>
      <p:ext uri="{BB962C8B-B14F-4D97-AF65-F5344CB8AC3E}">
        <p14:creationId xmlns:p14="http://schemas.microsoft.com/office/powerpoint/2010/main" val="1884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10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099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流程圖: 延遲 9"/>
          <p:cNvSpPr/>
          <p:nvPr userDrawn="1"/>
        </p:nvSpPr>
        <p:spPr>
          <a:xfrm>
            <a:off x="119336" y="203677"/>
            <a:ext cx="686747" cy="730491"/>
          </a:xfrm>
          <a:prstGeom prst="flowChartDelay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 w="22225">
                <a:solidFill>
                  <a:srgbClr val="8AB833"/>
                </a:solidFill>
                <a:prstDash val="solid"/>
              </a:ln>
              <a:solidFill>
                <a:srgbClr val="8AB833">
                  <a:lumMod val="40000"/>
                  <a:lumOff val="60000"/>
                </a:srgb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6083" y="145170"/>
            <a:ext cx="10087440" cy="730491"/>
          </a:xfrm>
        </p:spPr>
        <p:txBody>
          <a:bodyPr>
            <a:noAutofit/>
          </a:bodyPr>
          <a:lstStyle>
            <a:lvl1pPr marL="0">
              <a:defRPr sz="54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2" name="剪去並圓角化單一角落矩形 1"/>
          <p:cNvSpPr/>
          <p:nvPr userDrawn="1"/>
        </p:nvSpPr>
        <p:spPr>
          <a:xfrm rot="10800000">
            <a:off x="119336" y="993152"/>
            <a:ext cx="4674200" cy="131591"/>
          </a:xfrm>
          <a:prstGeom prst="snip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123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流程圖: 延遲 3">
            <a:extLst>
              <a:ext uri="{FF2B5EF4-FFF2-40B4-BE49-F238E27FC236}">
                <a16:creationId xmlns:a16="http://schemas.microsoft.com/office/drawing/2014/main" id="{A80C66FD-C494-425B-8EB3-9DA95223D704}"/>
              </a:ext>
            </a:extLst>
          </p:cNvPr>
          <p:cNvSpPr/>
          <p:nvPr userDrawn="1"/>
        </p:nvSpPr>
        <p:spPr>
          <a:xfrm>
            <a:off x="119336" y="203677"/>
            <a:ext cx="679696" cy="722991"/>
          </a:xfrm>
          <a:prstGeom prst="flowChartDelay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 w="22225">
                <a:solidFill>
                  <a:srgbClr val="8AB833"/>
                </a:solidFill>
                <a:prstDash val="solid"/>
              </a:ln>
              <a:solidFill>
                <a:srgbClr val="8AB833">
                  <a:lumMod val="40000"/>
                  <a:lumOff val="60000"/>
                </a:srgbClr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剪去並圓角化單一角落矩形 1">
            <a:extLst>
              <a:ext uri="{FF2B5EF4-FFF2-40B4-BE49-F238E27FC236}">
                <a16:creationId xmlns:a16="http://schemas.microsoft.com/office/drawing/2014/main" id="{C1CC0760-A321-4372-B04E-A0B7057D76BC}"/>
              </a:ext>
            </a:extLst>
          </p:cNvPr>
          <p:cNvSpPr/>
          <p:nvPr userDrawn="1"/>
        </p:nvSpPr>
        <p:spPr>
          <a:xfrm rot="10800000">
            <a:off x="119336" y="993152"/>
            <a:ext cx="4674200" cy="131591"/>
          </a:xfrm>
          <a:prstGeom prst="snip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F9AE12E-730C-487B-A772-9F8EC2876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9120" y="203677"/>
            <a:ext cx="8404016" cy="730491"/>
          </a:xfrm>
        </p:spPr>
        <p:txBody>
          <a:bodyPr>
            <a:noAutofit/>
          </a:bodyPr>
          <a:lstStyle>
            <a:lvl1pPr marL="0">
              <a:defRPr sz="48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7225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981A2D-6939-4D4D-AA3F-C3959A33E3ED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165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9" r:id="rId3"/>
    <p:sldLayoutId id="2147483742" r:id="rId4"/>
    <p:sldLayoutId id="2147483748" r:id="rId5"/>
    <p:sldLayoutId id="2147483747" r:id="rId6"/>
    <p:sldLayoutId id="2147483749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natu.windelf.idv.tw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55016" y="350134"/>
            <a:ext cx="3888433" cy="1125892"/>
          </a:xfrm>
        </p:spPr>
        <p:txBody>
          <a:bodyPr/>
          <a:lstStyle/>
          <a:p>
            <a:pPr algn="l"/>
            <a:r>
              <a:rPr lang="zh-TW" altLang="en-US" dirty="0"/>
              <a:t>自然老師</a:t>
            </a:r>
          </a:p>
        </p:txBody>
      </p:sp>
      <p:pic>
        <p:nvPicPr>
          <p:cNvPr id="7" name="Picture 12" descr="林義哲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209" y="1606721"/>
            <a:ext cx="5373234" cy="105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9" descr="自畫像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25" y="980728"/>
            <a:ext cx="2836734" cy="5789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17C67943-95CA-4E6C-BFAC-AB0C0EB82CC8}"/>
              </a:ext>
            </a:extLst>
          </p:cNvPr>
          <p:cNvSpPr txBox="1"/>
          <p:nvPr/>
        </p:nvSpPr>
        <p:spPr>
          <a:xfrm>
            <a:off x="7508300" y="4972161"/>
            <a:ext cx="4687273" cy="1481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zh-TW" altLang="en-US" sz="3200" dirty="0">
                <a:latin typeface="+mn-lt"/>
                <a:ea typeface="+mn-ea"/>
              </a:rPr>
              <a:t>教學網站</a:t>
            </a:r>
            <a:endParaRPr lang="en-US" altLang="zh-TW" sz="3200" dirty="0">
              <a:latin typeface="+mn-lt"/>
              <a:ea typeface="+mn-ea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altLang="zh-TW" sz="3200" dirty="0"/>
              <a:t>https://</a:t>
            </a:r>
            <a:r>
              <a:rPr lang="en-US" altLang="zh-TW" sz="3200" dirty="0" err="1"/>
              <a:t>natu.windelf.idv.tw</a:t>
            </a:r>
            <a:r>
              <a:rPr lang="en-US" altLang="zh-TW" sz="3200" dirty="0"/>
              <a:t>/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5243A423-6B98-4C0D-BDCD-2F6FB84D87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760" y="2924944"/>
            <a:ext cx="3528392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113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〈成績計算說明〉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680168" y="1124744"/>
            <a:ext cx="11104464" cy="4608512"/>
          </a:xfrm>
        </p:spPr>
        <p:txBody>
          <a:bodyPr>
            <a:noAutofit/>
          </a:bodyPr>
          <a:lstStyle/>
          <a:p>
            <a:r>
              <a:rPr lang="zh-TW" altLang="zh-TW" sz="3600" dirty="0">
                <a:latin typeface="+mn-ea"/>
              </a:rPr>
              <a:t>課本：</a:t>
            </a:r>
            <a:r>
              <a:rPr lang="en-US" altLang="zh-TW" sz="3600" dirty="0">
                <a:solidFill>
                  <a:srgbClr val="FF0000"/>
                </a:solidFill>
                <a:latin typeface="+mn-ea"/>
              </a:rPr>
              <a:t>10%</a:t>
            </a:r>
            <a:r>
              <a:rPr lang="en-US" altLang="zh-TW" sz="3600" dirty="0">
                <a:latin typeface="+mn-ea"/>
              </a:rPr>
              <a:t> </a:t>
            </a:r>
            <a:r>
              <a:rPr lang="zh-TW" altLang="en-US" sz="3600" dirty="0">
                <a:latin typeface="+mn-ea"/>
              </a:rPr>
              <a:t>每節課必用，</a:t>
            </a:r>
            <a:r>
              <a:rPr lang="zh-TW" altLang="zh-TW" sz="3600" dirty="0">
                <a:latin typeface="+mn-ea"/>
              </a:rPr>
              <a:t>放學校</a:t>
            </a:r>
          </a:p>
          <a:p>
            <a:r>
              <a:rPr lang="zh-TW" altLang="zh-TW" sz="3600" dirty="0">
                <a:latin typeface="+mn-ea"/>
              </a:rPr>
              <a:t>習作：</a:t>
            </a:r>
            <a:r>
              <a:rPr lang="en-US" altLang="zh-TW" sz="3600" dirty="0">
                <a:solidFill>
                  <a:srgbClr val="FF0000"/>
                </a:solidFill>
                <a:latin typeface="+mn-ea"/>
              </a:rPr>
              <a:t>10%</a:t>
            </a:r>
            <a:r>
              <a:rPr lang="en-US" altLang="zh-TW" sz="3600" dirty="0">
                <a:latin typeface="+mn-ea"/>
              </a:rPr>
              <a:t> </a:t>
            </a:r>
            <a:r>
              <a:rPr lang="zh-TW" altLang="zh-TW" sz="3600" dirty="0">
                <a:latin typeface="+mn-ea"/>
              </a:rPr>
              <a:t>簡單，在校完成</a:t>
            </a:r>
          </a:p>
          <a:p>
            <a:r>
              <a:rPr lang="zh-TW" altLang="zh-TW" sz="3600" dirty="0">
                <a:latin typeface="+mn-ea"/>
              </a:rPr>
              <a:t>筆記：</a:t>
            </a:r>
            <a:r>
              <a:rPr lang="en-US" altLang="zh-TW" sz="3600" dirty="0">
                <a:solidFill>
                  <a:srgbClr val="FF0000"/>
                </a:solidFill>
                <a:latin typeface="+mn-ea"/>
              </a:rPr>
              <a:t>30%</a:t>
            </a:r>
            <a:r>
              <a:rPr lang="en-US" altLang="zh-TW" sz="3600" dirty="0">
                <a:latin typeface="+mn-ea"/>
              </a:rPr>
              <a:t> </a:t>
            </a:r>
            <a:r>
              <a:rPr lang="zh-TW" altLang="zh-TW" sz="3600" dirty="0">
                <a:latin typeface="+mn-ea"/>
              </a:rPr>
              <a:t>重要，帶回家整理</a:t>
            </a:r>
          </a:p>
          <a:p>
            <a:r>
              <a:rPr lang="zh-TW" altLang="zh-TW" sz="3600" dirty="0">
                <a:latin typeface="+mn-ea"/>
              </a:rPr>
              <a:t>白卷：</a:t>
            </a:r>
            <a:r>
              <a:rPr lang="en-US" altLang="zh-TW" sz="3600" dirty="0">
                <a:solidFill>
                  <a:srgbClr val="FF0000"/>
                </a:solidFill>
                <a:latin typeface="+mn-ea"/>
              </a:rPr>
              <a:t>30%</a:t>
            </a:r>
            <a:r>
              <a:rPr lang="en-US" altLang="zh-TW" sz="3600" dirty="0">
                <a:latin typeface="+mn-ea"/>
              </a:rPr>
              <a:t> </a:t>
            </a:r>
            <a:r>
              <a:rPr lang="zh-TW" altLang="zh-TW" sz="3600" dirty="0">
                <a:latin typeface="+mn-ea"/>
              </a:rPr>
              <a:t>重要，月考題型，從筆記出</a:t>
            </a:r>
            <a:endParaRPr lang="en-US" altLang="zh-TW" sz="3600" dirty="0">
              <a:latin typeface="+mn-ea"/>
            </a:endParaRPr>
          </a:p>
          <a:p>
            <a:r>
              <a:rPr lang="zh-TW" altLang="en-US" sz="3600" dirty="0">
                <a:latin typeface="+mn-ea"/>
              </a:rPr>
              <a:t>平時：</a:t>
            </a:r>
            <a:r>
              <a:rPr lang="en-US" altLang="zh-TW" sz="3600" dirty="0">
                <a:solidFill>
                  <a:srgbClr val="FF0000"/>
                </a:solidFill>
                <a:latin typeface="+mn-ea"/>
              </a:rPr>
              <a:t>10%</a:t>
            </a:r>
          </a:p>
          <a:p>
            <a:pPr marL="800100" lvl="2" indent="0">
              <a:buNone/>
            </a:pPr>
            <a:r>
              <a:rPr lang="zh-TW" altLang="en-US" sz="3200" dirty="0">
                <a:latin typeface="+mn-ea"/>
              </a:rPr>
              <a:t>包含課堂個人秩序、小組表現、課本物品是否齊全、座位是否整潔、實驗操作是否遵守規則。</a:t>
            </a:r>
            <a:endParaRPr lang="en-US" altLang="zh-TW" sz="3200" dirty="0">
              <a:latin typeface="+mn-ea"/>
            </a:endParaRPr>
          </a:p>
          <a:p>
            <a:r>
              <a:rPr lang="zh-TW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發表：</a:t>
            </a:r>
            <a:r>
              <a:rPr lang="en-US" altLang="zh-TW" sz="3600" dirty="0">
                <a:solidFill>
                  <a:srgbClr val="FF0000"/>
                </a:solidFill>
                <a:latin typeface="+mn-ea"/>
                <a:ea typeface="+mn-ea"/>
              </a:rPr>
              <a:t>10% </a:t>
            </a:r>
            <a:r>
              <a:rPr lang="zh-TW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上課回答問題</a:t>
            </a:r>
            <a:endParaRPr lang="zh-TW" altLang="zh-TW" sz="36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075D9A0-0D25-42E6-9658-7751F1035E06}"/>
              </a:ext>
            </a:extLst>
          </p:cNvPr>
          <p:cNvSpPr/>
          <p:nvPr/>
        </p:nvSpPr>
        <p:spPr>
          <a:xfrm>
            <a:off x="6497619" y="4315238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2702621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〈</a:t>
            </a:r>
            <a:r>
              <a:rPr lang="zh-TW" altLang="en-US" dirty="0"/>
              <a:t>筆記</a:t>
            </a:r>
            <a:r>
              <a:rPr lang="zh-TW" altLang="zh-TW" dirty="0"/>
              <a:t>說明〉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39416" y="1340768"/>
            <a:ext cx="11017224" cy="2175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zh-TW" altLang="en-US" sz="4800" dirty="0">
                <a:latin typeface="+mn-lt"/>
                <a:ea typeface="+mn-ea"/>
              </a:rPr>
              <a:t>筆記本格式：</a:t>
            </a:r>
            <a:r>
              <a:rPr lang="en-US" altLang="zh-TW" sz="4800" b="1" dirty="0" err="1">
                <a:solidFill>
                  <a:srgbClr val="FF0000"/>
                </a:solidFill>
                <a:latin typeface="+mn-lt"/>
                <a:ea typeface="+mn-ea"/>
              </a:rPr>
              <a:t>B5</a:t>
            </a:r>
            <a:r>
              <a:rPr lang="zh-TW" altLang="en-US" sz="4800" b="1" dirty="0">
                <a:solidFill>
                  <a:srgbClr val="FF0000"/>
                </a:solidFill>
                <a:latin typeface="+mn-lt"/>
                <a:ea typeface="+mn-ea"/>
              </a:rPr>
              <a:t>  活頁式  </a:t>
            </a:r>
            <a:r>
              <a:rPr lang="en-US" altLang="zh-TW" sz="4800" b="1" dirty="0">
                <a:solidFill>
                  <a:srgbClr val="FF0000"/>
                </a:solidFill>
                <a:latin typeface="+mn-lt"/>
                <a:ea typeface="+mn-ea"/>
              </a:rPr>
              <a:t>26</a:t>
            </a:r>
            <a:r>
              <a:rPr lang="zh-TW" altLang="en-US" sz="4800" b="1" dirty="0">
                <a:solidFill>
                  <a:srgbClr val="FF0000"/>
                </a:solidFill>
                <a:latin typeface="+mn-lt"/>
                <a:ea typeface="+mn-ea"/>
              </a:rPr>
              <a:t>孔</a:t>
            </a:r>
            <a:endParaRPr lang="en-US" altLang="zh-TW" sz="4800" b="1" dirty="0">
              <a:solidFill>
                <a:srgbClr val="FF0000"/>
              </a:solidFill>
              <a:latin typeface="+mn-lt"/>
              <a:ea typeface="+mn-ea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zh-TW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</a:rPr>
              <a:t>教學網站：</a:t>
            </a:r>
            <a:r>
              <a:rPr lang="en-US" altLang="zh-TW" sz="4800" dirty="0">
                <a:hlinkClick r:id="rId2"/>
              </a:rPr>
              <a:t>https://</a:t>
            </a:r>
            <a:r>
              <a:rPr lang="en-US" altLang="zh-TW" sz="4800" dirty="0" err="1">
                <a:hlinkClick r:id="rId2"/>
              </a:rPr>
              <a:t>natu.windelf.idv.tw</a:t>
            </a:r>
            <a:r>
              <a:rPr lang="en-US" altLang="zh-TW" sz="4800" dirty="0">
                <a:hlinkClick r:id="rId2"/>
              </a:rPr>
              <a:t>/</a:t>
            </a:r>
            <a:endParaRPr lang="en-US" altLang="zh-TW" sz="4800" dirty="0"/>
          </a:p>
        </p:txBody>
      </p:sp>
    </p:spTree>
    <p:extLst>
      <p:ext uri="{BB962C8B-B14F-4D97-AF65-F5344CB8AC3E}">
        <p14:creationId xmlns:p14="http://schemas.microsoft.com/office/powerpoint/2010/main" val="312542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〈</a:t>
            </a:r>
            <a:r>
              <a:rPr lang="zh-TW" altLang="en-US" dirty="0"/>
              <a:t>筆記如何檢查</a:t>
            </a:r>
            <a:r>
              <a:rPr lang="zh-TW" altLang="zh-TW" dirty="0"/>
              <a:t>〉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39416" y="1340768"/>
            <a:ext cx="11017224" cy="437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defTabSz="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zh-TW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不要在意字跡 重點在記錄與思考</a:t>
            </a:r>
            <a:endParaRPr lang="en-US" altLang="zh-TW" sz="44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ea typeface="+mn-ea"/>
            </a:endParaRPr>
          </a:p>
          <a:p>
            <a:pPr marL="342900" indent="-342900" algn="l" defTabSz="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zh-TW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十句讚美 </a:t>
            </a:r>
            <a:r>
              <a:rPr lang="zh-TW" altLang="en-US" sz="4400" dirty="0">
                <a:latin typeface="+mn-ea"/>
                <a:ea typeface="+mn-ea"/>
              </a:rPr>
              <a:t>一句指導（指導前先誇獎）</a:t>
            </a:r>
            <a:endParaRPr lang="en-US" altLang="zh-TW" sz="4400" dirty="0">
              <a:latin typeface="+mn-ea"/>
              <a:ea typeface="+mn-ea"/>
            </a:endParaRPr>
          </a:p>
          <a:p>
            <a:pPr marL="342900" indent="-342900" algn="l" defTabSz="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zh-TW" altLang="en-US" sz="4400" dirty="0">
                <a:latin typeface="+mn-ea"/>
                <a:ea typeface="+mn-ea"/>
              </a:rPr>
              <a:t>每次課後檢查 </a:t>
            </a:r>
            <a:r>
              <a:rPr lang="en-US" altLang="zh-TW" sz="4400" dirty="0" err="1">
                <a:latin typeface="+mn-ea"/>
                <a:ea typeface="+mn-ea"/>
              </a:rPr>
              <a:t>1min</a:t>
            </a:r>
            <a:r>
              <a:rPr lang="zh-TW" altLang="en-US" sz="4400" dirty="0">
                <a:solidFill>
                  <a:schemeClr val="accent6"/>
                </a:solidFill>
                <a:latin typeface="+mn-ea"/>
                <a:ea typeface="+mn-ea"/>
              </a:rPr>
              <a:t> （固定時間）</a:t>
            </a:r>
            <a:endParaRPr lang="en-US" altLang="zh-TW" sz="4400" dirty="0">
              <a:solidFill>
                <a:schemeClr val="accent6"/>
              </a:solidFill>
              <a:latin typeface="+mn-ea"/>
              <a:ea typeface="+mn-ea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altLang="zh-TW" sz="44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0272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5735A2-007C-4546-B4A5-61982365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67ED1931-C949-4C63-B321-4F23862064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41" t="4401" r="741" b="1499"/>
          <a:stretch/>
        </p:blipFill>
        <p:spPr>
          <a:xfrm>
            <a:off x="-39070" y="140565"/>
            <a:ext cx="12111734" cy="645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528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5735A2-007C-4546-B4A5-61982365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7AE40FD0-EFDE-4F79-B16E-64D89961EC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3" t="17290" r="6341" b="19710"/>
          <a:stretch/>
        </p:blipFill>
        <p:spPr>
          <a:xfrm>
            <a:off x="-1" y="116632"/>
            <a:ext cx="12536115" cy="61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75924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綠色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9085</TotalTime>
  <Words>153</Words>
  <Application>Microsoft Office PowerPoint</Application>
  <PresentationFormat>寬螢幕</PresentationFormat>
  <Paragraphs>18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Calibri</vt:lpstr>
      <vt:lpstr>Times New Roman</vt:lpstr>
      <vt:lpstr>Trebuchet MS</vt:lpstr>
      <vt:lpstr>Wingdings 3</vt:lpstr>
      <vt:lpstr>多面向</vt:lpstr>
      <vt:lpstr>自然老師</vt:lpstr>
      <vt:lpstr>〈成績計算說明〉</vt:lpstr>
      <vt:lpstr>〈筆記說明〉</vt:lpstr>
      <vt:lpstr>〈筆記如何檢查〉</vt:lpstr>
      <vt:lpstr>PowerPoint 簡報</vt:lpstr>
      <vt:lpstr>PowerPoint 簡報</vt:lpstr>
    </vt:vector>
  </TitlesOfParts>
  <Company>三和國小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WINDELF</dc:creator>
  <cp:lastModifiedBy>USER</cp:lastModifiedBy>
  <cp:revision>711</cp:revision>
  <dcterms:created xsi:type="dcterms:W3CDTF">2001-05-07T02:01:44Z</dcterms:created>
  <dcterms:modified xsi:type="dcterms:W3CDTF">2024-09-04T05:11:38Z</dcterms:modified>
</cp:coreProperties>
</file>