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0" r:id="rId1"/>
  </p:sldMasterIdLst>
  <p:notesMasterIdLst>
    <p:notesMasterId r:id="rId18"/>
  </p:notes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65" r:id="rId13"/>
    <p:sldId id="271" r:id="rId14"/>
    <p:sldId id="267" r:id="rId15"/>
    <p:sldId id="272" r:id="rId16"/>
    <p:sldId id="273" r:id="rId1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AF2F-7E81-4124-B7F9-36016CC92AEA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16CB7-49B8-4991-8B11-A163F8B31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97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16CB7-49B8-4991-8B11-A163F8B315F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62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19229-4BFF-46CE-95F3-BCDDFC0DEE5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3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19229-4BFF-46CE-95F3-BCDDFC0DEE5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48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7F4-EF7E-4725-B1BC-985E302E6522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6F17-CFCC-4807-898D-0FECBEE0C6AD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3C3-00EF-4053-8770-DB7FB1228903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4FB5-6096-4941-8F7B-A8284B2304D4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14" y="555526"/>
            <a:ext cx="990600" cy="273844"/>
          </a:xfrm>
        </p:spPr>
        <p:txBody>
          <a:bodyPr/>
          <a:lstStyle>
            <a:lvl1pPr algn="ctr">
              <a:defRPr sz="4400">
                <a:solidFill>
                  <a:srgbClr val="FFC000"/>
                </a:solidFill>
              </a:defRPr>
            </a:lvl1pPr>
          </a:lstStyle>
          <a:p>
            <a:fld id="{8BBCE1E3-4B2F-4D12-A04D-F4FEF0CDB85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73-6F5D-413C-9E61-DFBF911FA781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FA1-0A90-4D92-ADEA-016465DD2418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7B0-2272-46C4-BA70-ACCF8CA801F4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2E30-BAE5-40D5-8795-3055D4C6AA60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ED9-4986-4C42-800C-0F0355FD8060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7AA-67A7-41F4-98CD-857B181D51F6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74C1-0493-467E-8182-D8AE5C19FDC2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F725B23-BFE0-4F80-A2F5-7D4EDB9BA820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BBCE1E3-4B2F-4D12-A04D-F4FEF0CDB8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隨堂測驗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7504" y="195486"/>
            <a:ext cx="990600" cy="273844"/>
          </a:xfrm>
        </p:spPr>
        <p:txBody>
          <a:bodyPr/>
          <a:lstStyle/>
          <a:p>
            <a:fld id="{8BBCE1E3-4B2F-4D12-A04D-F4FEF0CDB85D}" type="slidenum">
              <a:rPr lang="zh-TW" altLang="en-US" smtClean="0"/>
              <a:pPr/>
              <a:t>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854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EE772018-3064-4369-BAC1-44CFE1C001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9" y="1200150"/>
            <a:ext cx="6955521" cy="30861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93AE5D9-5865-4F52-9A34-AF484772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38"/>
            <a:ext cx="7924800" cy="857250"/>
          </a:xfrm>
        </p:spPr>
        <p:txBody>
          <a:bodyPr/>
          <a:lstStyle/>
          <a:p>
            <a:r>
              <a:rPr lang="zh-TW" altLang="en-US" sz="4000" dirty="0"/>
              <a:t>請問右圖會順時針還是逆時針轉？</a:t>
            </a:r>
            <a:endParaRPr lang="zh-TW" altLang="en-US" sz="36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9CB5311-B29A-4776-BE6F-7DA8CA0C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FDA59F35-7BAD-43B3-AAE0-1A17FA108AC8}"/>
              </a:ext>
            </a:extLst>
          </p:cNvPr>
          <p:cNvSpPr txBox="1">
            <a:spLocks/>
          </p:cNvSpPr>
          <p:nvPr/>
        </p:nvSpPr>
        <p:spPr>
          <a:xfrm>
            <a:off x="5796136" y="857708"/>
            <a:ext cx="237626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順時針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0978862-5C36-43F9-99C0-FEC3FAC6D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" b="16519"/>
          <a:stretch/>
        </p:blipFill>
        <p:spPr>
          <a:xfrm>
            <a:off x="5800434" y="1563638"/>
            <a:ext cx="1218289" cy="11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E7CB61BC-2631-445C-A7D6-2B4E571D7E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488"/>
            <a:ext cx="7010441" cy="389577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93AE5D9-5865-4F52-9A34-AF484772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38"/>
            <a:ext cx="7924800" cy="857250"/>
          </a:xfrm>
        </p:spPr>
        <p:txBody>
          <a:bodyPr/>
          <a:lstStyle/>
          <a:p>
            <a:r>
              <a:rPr lang="zh-TW" altLang="en-US" sz="4000" dirty="0"/>
              <a:t>請問右圖會順時針還是逆時針轉？</a:t>
            </a:r>
            <a:endParaRPr lang="zh-TW" altLang="en-US" sz="36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9CB5311-B29A-4776-BE6F-7DA8CA0C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FDA59F35-7BAD-43B3-AAE0-1A17FA108AC8}"/>
              </a:ext>
            </a:extLst>
          </p:cNvPr>
          <p:cNvSpPr txBox="1">
            <a:spLocks/>
          </p:cNvSpPr>
          <p:nvPr/>
        </p:nvSpPr>
        <p:spPr>
          <a:xfrm>
            <a:off x="3833337" y="990982"/>
            <a:ext cx="237626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逆時針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0978862-5C36-43F9-99C0-FEC3FAC6D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" b="16519"/>
          <a:stretch/>
        </p:blipFill>
        <p:spPr>
          <a:xfrm rot="16000348" flipH="1">
            <a:off x="4852436" y="2522752"/>
            <a:ext cx="1350078" cy="12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707654"/>
            <a:ext cx="7924800" cy="720080"/>
          </a:xfrm>
        </p:spPr>
        <p:txBody>
          <a:bodyPr/>
          <a:lstStyle/>
          <a:p>
            <a:r>
              <a:rPr lang="zh-TW" altLang="en-US" sz="4400" dirty="0"/>
              <a:t>請問指針</a:t>
            </a:r>
            <a:br>
              <a:rPr lang="en-US" altLang="zh-TW" sz="4400" dirty="0"/>
            </a:br>
            <a:r>
              <a:rPr lang="zh-TW" altLang="en-US" sz="4400" dirty="0"/>
              <a:t>轉向是否</a:t>
            </a:r>
            <a:br>
              <a:rPr lang="en-US" altLang="zh-TW" sz="4400" dirty="0"/>
            </a:br>
            <a:r>
              <a:rPr lang="zh-TW" altLang="en-US" sz="4400" dirty="0"/>
              <a:t>正確？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4430" r="19058" b="12781"/>
          <a:stretch/>
        </p:blipFill>
        <p:spPr>
          <a:xfrm>
            <a:off x="3117759" y="45216"/>
            <a:ext cx="5990113" cy="5098283"/>
          </a:xfrm>
          <a:prstGeom prst="rect">
            <a:avLst/>
          </a:prstGeom>
        </p:spPr>
      </p:pic>
      <p:sp>
        <p:nvSpPr>
          <p:cNvPr id="7" name="內容版面配置區 3"/>
          <p:cNvSpPr>
            <a:spLocks noGrp="1"/>
          </p:cNvSpPr>
          <p:nvPr>
            <p:ph sz="quarter" idx="13"/>
          </p:nvPr>
        </p:nvSpPr>
        <p:spPr>
          <a:xfrm>
            <a:off x="4283968" y="175388"/>
            <a:ext cx="1224136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內容版面配置區 3"/>
          <p:cNvSpPr txBox="1">
            <a:spLocks/>
          </p:cNvSpPr>
          <p:nvPr/>
        </p:nvSpPr>
        <p:spPr>
          <a:xfrm>
            <a:off x="4251378" y="1860679"/>
            <a:ext cx="1224136" cy="2475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I </a:t>
            </a:r>
          </a:p>
          <a:p>
            <a:pPr marL="0" indent="0" algn="ctr"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  <a:b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zh-TW" sz="9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  <a:endParaRPr lang="en-US" altLang="zh-TW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內容版面配置區 3"/>
          <p:cNvSpPr txBox="1">
            <a:spLocks/>
          </p:cNvSpPr>
          <p:nvPr/>
        </p:nvSpPr>
        <p:spPr>
          <a:xfrm>
            <a:off x="1115616" y="2800425"/>
            <a:ext cx="122413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FF0794-515D-4F44-9508-6FB02950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9</a:t>
            </a:r>
            <a:r>
              <a:rPr lang="zh-TW" altLang="en-US" sz="4800" dirty="0"/>
              <a:t>請問？磁鐵是什麼極？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8C0F97C-335A-4CF9-BF55-BB39F8BA334E}"/>
              </a:ext>
            </a:extLst>
          </p:cNvPr>
          <p:cNvSpPr/>
          <p:nvPr/>
        </p:nvSpPr>
        <p:spPr>
          <a:xfrm>
            <a:off x="3524221" y="2400930"/>
            <a:ext cx="2095557" cy="78794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sz="5400" dirty="0"/>
              <a:t>？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EB7492B-F1EC-4633-9CE2-EC7E755BCA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" b="16519"/>
          <a:stretch/>
        </p:blipFill>
        <p:spPr>
          <a:xfrm>
            <a:off x="1594607" y="1150213"/>
            <a:ext cx="1764164" cy="1644687"/>
          </a:xfrm>
          <a:prstGeom prst="rect">
            <a:avLst/>
          </a:prstGeom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A749222C-F7C8-4BBF-AAF6-9D7743891720}"/>
              </a:ext>
            </a:extLst>
          </p:cNvPr>
          <p:cNvSpPr/>
          <p:nvPr/>
        </p:nvSpPr>
        <p:spPr>
          <a:xfrm>
            <a:off x="178105" y="1462752"/>
            <a:ext cx="2664296" cy="2664296"/>
          </a:xfrm>
          <a:prstGeom prst="ellips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上 15">
            <a:extLst>
              <a:ext uri="{FF2B5EF4-FFF2-40B4-BE49-F238E27FC236}">
                <a16:creationId xmlns:a16="http://schemas.microsoft.com/office/drawing/2014/main" id="{1D2B0FD3-69B7-4B9E-9107-F3B2A0BDFAAC}"/>
              </a:ext>
            </a:extLst>
          </p:cNvPr>
          <p:cNvSpPr/>
          <p:nvPr/>
        </p:nvSpPr>
        <p:spPr>
          <a:xfrm rot="5400000">
            <a:off x="1198563" y="1671541"/>
            <a:ext cx="792088" cy="2304256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5442D5AF-6690-49A9-AF32-A9C95CF922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7161" y="1119319"/>
            <a:ext cx="2749172" cy="3096344"/>
          </a:xfrm>
        </p:spPr>
        <p:txBody>
          <a:bodyPr>
            <a:noAutofit/>
          </a:bodyPr>
          <a:lstStyle/>
          <a:p>
            <a:r>
              <a:rPr lang="en-US" altLang="zh-TW" sz="4400" dirty="0"/>
              <a:t>1 </a:t>
            </a:r>
            <a:r>
              <a:rPr lang="zh-TW" altLang="en-US" sz="4400" dirty="0"/>
              <a:t>正極</a:t>
            </a:r>
            <a:endParaRPr lang="en-US" altLang="zh-TW" sz="4400" dirty="0"/>
          </a:p>
          <a:p>
            <a:r>
              <a:rPr lang="en-US" altLang="zh-TW" sz="4400" dirty="0"/>
              <a:t>2 </a:t>
            </a:r>
            <a:r>
              <a:rPr lang="zh-TW" altLang="en-US" sz="4400" dirty="0"/>
              <a:t>負極</a:t>
            </a:r>
            <a:endParaRPr lang="en-US" altLang="zh-TW" sz="4400" dirty="0"/>
          </a:p>
          <a:p>
            <a:r>
              <a:rPr lang="en-US" altLang="zh-TW" sz="4400" dirty="0"/>
              <a:t>3 N</a:t>
            </a:r>
            <a:r>
              <a:rPr lang="zh-TW" altLang="en-US" sz="4400" dirty="0"/>
              <a:t>極</a:t>
            </a:r>
            <a:endParaRPr lang="en-US" altLang="zh-TW" sz="4400" dirty="0"/>
          </a:p>
          <a:p>
            <a:r>
              <a:rPr lang="en-US" altLang="zh-TW" sz="4400" dirty="0"/>
              <a:t>4 S</a:t>
            </a:r>
            <a:r>
              <a:rPr lang="zh-TW" altLang="en-US" sz="4400" dirty="0"/>
              <a:t>極</a:t>
            </a:r>
            <a:endParaRPr lang="en-US" altLang="zh-TW" sz="4400" dirty="0"/>
          </a:p>
          <a:p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</p:txBody>
      </p:sp>
      <p:sp>
        <p:nvSpPr>
          <p:cNvPr id="18" name="內容版面配置區 3">
            <a:extLst>
              <a:ext uri="{FF2B5EF4-FFF2-40B4-BE49-F238E27FC236}">
                <a16:creationId xmlns:a16="http://schemas.microsoft.com/office/drawing/2014/main" id="{628C2374-38B9-4E70-8901-71CBEF05699A}"/>
              </a:ext>
            </a:extLst>
          </p:cNvPr>
          <p:cNvSpPr txBox="1">
            <a:spLocks/>
          </p:cNvSpPr>
          <p:nvPr/>
        </p:nvSpPr>
        <p:spPr>
          <a:xfrm>
            <a:off x="7452320" y="3600579"/>
            <a:ext cx="115212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6600" b="1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  <a:endParaRPr lang="zh-TW" altLang="en-US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FF0794-515D-4F44-9508-6FB02950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10</a:t>
            </a:r>
            <a:r>
              <a:rPr lang="zh-TW" altLang="en-US" sz="4000" dirty="0"/>
              <a:t>請問誰會過來？怎麼轉？幾度？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BF08C68-38FB-4C47-B7A3-C93BDC18C4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9" y="1271406"/>
            <a:ext cx="4744112" cy="2600688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FBDB6B7-6B5E-4DB8-889F-6C63299E74CD}"/>
              </a:ext>
            </a:extLst>
          </p:cNvPr>
          <p:cNvSpPr txBox="1"/>
          <p:nvPr/>
        </p:nvSpPr>
        <p:spPr>
          <a:xfrm>
            <a:off x="5940152" y="1271406"/>
            <a:ext cx="27363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dirty="0"/>
              <a:t>1</a:t>
            </a:r>
            <a:r>
              <a:rPr lang="zh-TW" altLang="en-US" sz="4800" dirty="0"/>
              <a:t>箭頭</a:t>
            </a:r>
            <a:endParaRPr lang="en-US" altLang="zh-TW" sz="4800" dirty="0"/>
          </a:p>
          <a:p>
            <a:r>
              <a:rPr lang="en-US" altLang="zh-TW" sz="4800" dirty="0"/>
              <a:t>2</a:t>
            </a:r>
            <a:r>
              <a:rPr lang="zh-TW" altLang="en-US" sz="4800" dirty="0"/>
              <a:t>箭尾</a:t>
            </a:r>
            <a:endParaRPr lang="en-US" altLang="zh-TW" sz="4800" dirty="0"/>
          </a:p>
          <a:p>
            <a:r>
              <a:rPr lang="en-US" altLang="zh-TW" sz="4800" dirty="0"/>
              <a:t>3</a:t>
            </a:r>
            <a:r>
              <a:rPr lang="zh-TW" altLang="en-US" sz="4800" dirty="0"/>
              <a:t>順時針</a:t>
            </a:r>
            <a:endParaRPr lang="en-US" altLang="zh-TW" sz="4800" dirty="0"/>
          </a:p>
          <a:p>
            <a:r>
              <a:rPr lang="en-US" altLang="zh-TW" sz="4800" dirty="0"/>
              <a:t>4</a:t>
            </a:r>
            <a:r>
              <a:rPr lang="zh-TW" altLang="en-US" sz="4800" dirty="0"/>
              <a:t>逆時針</a:t>
            </a:r>
          </a:p>
        </p:txBody>
      </p:sp>
      <p:sp>
        <p:nvSpPr>
          <p:cNvPr id="12" name="箭號: 向上 11">
            <a:extLst>
              <a:ext uri="{FF2B5EF4-FFF2-40B4-BE49-F238E27FC236}">
                <a16:creationId xmlns:a16="http://schemas.microsoft.com/office/drawing/2014/main" id="{CADEB107-2599-4873-AB83-F8AD053009B2}"/>
              </a:ext>
            </a:extLst>
          </p:cNvPr>
          <p:cNvSpPr/>
          <p:nvPr/>
        </p:nvSpPr>
        <p:spPr>
          <a:xfrm rot="16200000">
            <a:off x="1439652" y="1743658"/>
            <a:ext cx="648072" cy="1872208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B677318-6DFB-4F0B-B361-47F3970B1F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" b="16519"/>
          <a:stretch/>
        </p:blipFill>
        <p:spPr>
          <a:xfrm rot="10800000" flipH="1">
            <a:off x="1871375" y="2679761"/>
            <a:ext cx="1440160" cy="134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D2C24-06D8-446A-9493-168C8863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11</a:t>
            </a:r>
            <a:r>
              <a:rPr lang="zh-TW" altLang="en-US" sz="4400" dirty="0"/>
              <a:t>請問乙是何極？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43B238B-2954-43B5-ADB6-4E74BD22EB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9622"/>
            <a:ext cx="5251702" cy="2808312"/>
          </a:xfr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A8E91BD-4CA5-47FE-BD9F-F5B7D68AA173}"/>
              </a:ext>
            </a:extLst>
          </p:cNvPr>
          <p:cNvSpPr txBox="1">
            <a:spLocks/>
          </p:cNvSpPr>
          <p:nvPr/>
        </p:nvSpPr>
        <p:spPr>
          <a:xfrm>
            <a:off x="6156176" y="1131590"/>
            <a:ext cx="274917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400"/>
              <a:t>1 </a:t>
            </a:r>
            <a:r>
              <a:rPr lang="zh-TW" altLang="en-US" sz="4400"/>
              <a:t>正極</a:t>
            </a:r>
            <a:endParaRPr lang="en-US" altLang="zh-TW" sz="4400"/>
          </a:p>
          <a:p>
            <a:r>
              <a:rPr lang="en-US" altLang="zh-TW" sz="4400"/>
              <a:t>2 </a:t>
            </a:r>
            <a:r>
              <a:rPr lang="zh-TW" altLang="en-US" sz="4400"/>
              <a:t>負極</a:t>
            </a:r>
            <a:endParaRPr lang="en-US" altLang="zh-TW" sz="4400"/>
          </a:p>
          <a:p>
            <a:r>
              <a:rPr lang="en-US" altLang="zh-TW" sz="4400"/>
              <a:t>3 N</a:t>
            </a:r>
            <a:r>
              <a:rPr lang="zh-TW" altLang="en-US" sz="4400"/>
              <a:t>極</a:t>
            </a:r>
            <a:endParaRPr lang="en-US" altLang="zh-TW" sz="4400"/>
          </a:p>
          <a:p>
            <a:r>
              <a:rPr lang="en-US" altLang="zh-TW" sz="4400"/>
              <a:t>4 S</a:t>
            </a:r>
            <a:r>
              <a:rPr lang="zh-TW" altLang="en-US" sz="4400"/>
              <a:t>極</a:t>
            </a:r>
            <a:endParaRPr lang="en-US" altLang="zh-TW" sz="4400"/>
          </a:p>
          <a:p>
            <a:endParaRPr lang="en-US" altLang="zh-TW" sz="4400"/>
          </a:p>
          <a:p>
            <a:pPr marL="0" indent="0">
              <a:buFont typeface="Arial" pitchFamily="34" charset="0"/>
              <a:buNone/>
            </a:pPr>
            <a:endParaRPr lang="en-US" altLang="zh-TW" sz="4400" dirty="0"/>
          </a:p>
        </p:txBody>
      </p:sp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BFF916C1-941C-4B15-B413-27A2CB1B7F5F}"/>
              </a:ext>
            </a:extLst>
          </p:cNvPr>
          <p:cNvSpPr txBox="1">
            <a:spLocks/>
          </p:cNvSpPr>
          <p:nvPr/>
        </p:nvSpPr>
        <p:spPr>
          <a:xfrm>
            <a:off x="7941335" y="3612850"/>
            <a:ext cx="115212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6600" b="1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  <a:endParaRPr lang="zh-TW" altLang="en-US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5DE7E485-780F-48F1-9E57-A0EC3CBFE4DC}"/>
              </a:ext>
            </a:extLst>
          </p:cNvPr>
          <p:cNvSpPr/>
          <p:nvPr/>
        </p:nvSpPr>
        <p:spPr>
          <a:xfrm rot="16200000">
            <a:off x="4716016" y="1664595"/>
            <a:ext cx="576064" cy="1296144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D2C24-06D8-446A-9493-168C886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7952"/>
            <a:ext cx="7924800" cy="857250"/>
          </a:xfrm>
        </p:spPr>
        <p:txBody>
          <a:bodyPr/>
          <a:lstStyle/>
          <a:p>
            <a:r>
              <a:rPr lang="en-US" altLang="zh-TW" sz="4000" dirty="0"/>
              <a:t>11</a:t>
            </a:r>
            <a:r>
              <a:rPr lang="zh-TW" altLang="en-US" sz="4000" dirty="0"/>
              <a:t>若改變電池正負極方向，</a:t>
            </a:r>
            <a:br>
              <a:rPr lang="en-US" altLang="zh-TW" sz="4000" dirty="0"/>
            </a:br>
            <a:r>
              <a:rPr lang="en-US" altLang="zh-TW" sz="4000" dirty="0"/>
              <a:t>    </a:t>
            </a:r>
            <a:r>
              <a:rPr lang="zh-TW" altLang="en-US" sz="4000" dirty="0"/>
              <a:t>請問乙是何極？會吸引誰？</a:t>
            </a:r>
            <a:endParaRPr lang="zh-TW" altLang="en-US" sz="3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43B238B-2954-43B5-ADB6-4E74BD22EB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7" y="1405202"/>
            <a:ext cx="5251702" cy="2808312"/>
          </a:xfr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A8E91BD-4CA5-47FE-BD9F-F5B7D68AA173}"/>
              </a:ext>
            </a:extLst>
          </p:cNvPr>
          <p:cNvSpPr txBox="1">
            <a:spLocks/>
          </p:cNvSpPr>
          <p:nvPr/>
        </p:nvSpPr>
        <p:spPr>
          <a:xfrm>
            <a:off x="6156176" y="1347614"/>
            <a:ext cx="274917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400" dirty="0"/>
              <a:t>1 </a:t>
            </a:r>
            <a:r>
              <a:rPr lang="zh-TW" altLang="en-US" sz="4400" dirty="0"/>
              <a:t>正極</a:t>
            </a:r>
            <a:endParaRPr lang="en-US" altLang="zh-TW" sz="4400" dirty="0"/>
          </a:p>
          <a:p>
            <a:r>
              <a:rPr lang="en-US" altLang="zh-TW" sz="4400" dirty="0"/>
              <a:t>2 </a:t>
            </a:r>
            <a:r>
              <a:rPr lang="zh-TW" altLang="en-US" sz="4400" dirty="0"/>
              <a:t>負極</a:t>
            </a:r>
            <a:endParaRPr lang="en-US" altLang="zh-TW" sz="4400" dirty="0"/>
          </a:p>
          <a:p>
            <a:r>
              <a:rPr lang="en-US" altLang="zh-TW" sz="4400" dirty="0"/>
              <a:t>3 N</a:t>
            </a:r>
            <a:r>
              <a:rPr lang="zh-TW" altLang="en-US" sz="4400" dirty="0"/>
              <a:t>極</a:t>
            </a:r>
            <a:endParaRPr lang="en-US" altLang="zh-TW" sz="4400" dirty="0"/>
          </a:p>
          <a:p>
            <a:r>
              <a:rPr lang="en-US" altLang="zh-TW" sz="4400" dirty="0"/>
              <a:t>4 S</a:t>
            </a:r>
            <a:r>
              <a:rPr lang="zh-TW" altLang="en-US" sz="4400" dirty="0"/>
              <a:t>極</a:t>
            </a:r>
            <a:endParaRPr lang="en-US" altLang="zh-TW" sz="4400" dirty="0"/>
          </a:p>
          <a:p>
            <a:endParaRPr lang="en-US" altLang="zh-TW" sz="4400" dirty="0"/>
          </a:p>
          <a:p>
            <a:pPr marL="0" indent="0">
              <a:buFont typeface="Arial" pitchFamily="34" charset="0"/>
              <a:buNone/>
            </a:pPr>
            <a:endParaRPr lang="en-US" altLang="zh-TW" sz="4400" dirty="0"/>
          </a:p>
        </p:txBody>
      </p:sp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BFF916C1-941C-4B15-B413-27A2CB1B7F5F}"/>
              </a:ext>
            </a:extLst>
          </p:cNvPr>
          <p:cNvSpPr txBox="1">
            <a:spLocks/>
          </p:cNvSpPr>
          <p:nvPr/>
        </p:nvSpPr>
        <p:spPr>
          <a:xfrm>
            <a:off x="7865049" y="2958178"/>
            <a:ext cx="115212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6600" b="1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  <a:endParaRPr lang="zh-TW" altLang="en-US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060FBA4F-61F8-4929-A495-6CACE11FA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84488" r="55280" b="-2780"/>
          <a:stretch/>
        </p:blipFill>
        <p:spPr>
          <a:xfrm rot="10800000">
            <a:off x="1547664" y="3714262"/>
            <a:ext cx="1584176" cy="513672"/>
          </a:xfrm>
          <a:prstGeom prst="rect">
            <a:avLst/>
          </a:prstGeom>
        </p:spPr>
      </p:pic>
      <p:sp>
        <p:nvSpPr>
          <p:cNvPr id="9" name="箭號: 向上 8">
            <a:extLst>
              <a:ext uri="{FF2B5EF4-FFF2-40B4-BE49-F238E27FC236}">
                <a16:creationId xmlns:a16="http://schemas.microsoft.com/office/drawing/2014/main" id="{F71F54A0-05F1-432F-B8CE-AF76A8F0547E}"/>
              </a:ext>
            </a:extLst>
          </p:cNvPr>
          <p:cNvSpPr/>
          <p:nvPr/>
        </p:nvSpPr>
        <p:spPr>
          <a:xfrm rot="5400000">
            <a:off x="4716016" y="1664595"/>
            <a:ext cx="576064" cy="1296144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4800" cy="1440160"/>
          </a:xfrm>
        </p:spPr>
        <p:txBody>
          <a:bodyPr/>
          <a:lstStyle/>
          <a:p>
            <a:r>
              <a:rPr lang="zh-TW" altLang="en-US" sz="4400" dirty="0"/>
              <a:t>指</a:t>
            </a:r>
            <a:r>
              <a:rPr lang="zh-TW" altLang="en-US" sz="4400" dirty="0">
                <a:solidFill>
                  <a:srgbClr val="FF0000"/>
                </a:solidFill>
              </a:rPr>
              <a:t>北</a:t>
            </a:r>
            <a:r>
              <a:rPr lang="zh-TW" altLang="en-US" sz="4400" dirty="0"/>
              <a:t>針在南半球指針會指向南方。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3851920" y="2355726"/>
            <a:ext cx="1224136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4800" cy="1440160"/>
          </a:xfrm>
        </p:spPr>
        <p:txBody>
          <a:bodyPr/>
          <a:lstStyle/>
          <a:p>
            <a:r>
              <a:rPr lang="zh-TW" altLang="en-US" sz="4400" dirty="0"/>
              <a:t>指</a:t>
            </a:r>
            <a:r>
              <a:rPr lang="zh-TW" altLang="en-US" sz="4400" dirty="0">
                <a:solidFill>
                  <a:srgbClr val="FF0000"/>
                </a:solidFill>
              </a:rPr>
              <a:t>北</a:t>
            </a:r>
            <a:r>
              <a:rPr lang="zh-TW" altLang="en-US" sz="4400" dirty="0"/>
              <a:t>針的</a:t>
            </a:r>
            <a:r>
              <a:rPr lang="en-US" altLang="zh-TW" sz="4400" dirty="0"/>
              <a:t>N</a:t>
            </a:r>
            <a:r>
              <a:rPr lang="zh-TW" altLang="en-US" sz="4400" dirty="0"/>
              <a:t>極會指向地磁</a:t>
            </a:r>
            <a:r>
              <a:rPr lang="en-US" altLang="zh-TW" sz="4400" dirty="0"/>
              <a:t>S</a:t>
            </a:r>
            <a:r>
              <a:rPr lang="zh-TW" altLang="en-US" sz="4400" dirty="0"/>
              <a:t>極，也就是地球南方。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3851920" y="2355726"/>
            <a:ext cx="122413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9600" b="1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4800" cy="1440160"/>
          </a:xfrm>
        </p:spPr>
        <p:txBody>
          <a:bodyPr/>
          <a:lstStyle/>
          <a:p>
            <a:r>
              <a:rPr lang="zh-TW" altLang="en-US" sz="4400"/>
              <a:t>電線本身具有磁性，會使指北針的指針偏轉。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5" name="內容版面配置區 3"/>
          <p:cNvSpPr>
            <a:spLocks noGrp="1"/>
          </p:cNvSpPr>
          <p:nvPr>
            <p:ph sz="quarter" idx="13"/>
          </p:nvPr>
        </p:nvSpPr>
        <p:spPr>
          <a:xfrm>
            <a:off x="3851920" y="2355726"/>
            <a:ext cx="1224136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4800" cy="1440160"/>
          </a:xfrm>
        </p:spPr>
        <p:txBody>
          <a:bodyPr/>
          <a:lstStyle/>
          <a:p>
            <a:r>
              <a:rPr lang="zh-TW" altLang="en-US" sz="4400" dirty="0"/>
              <a:t>改變電流方向，會使指北針的偏轉方向和原來的相反。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3851920" y="2355726"/>
            <a:ext cx="1224136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4800" cy="2088232"/>
          </a:xfrm>
        </p:spPr>
        <p:txBody>
          <a:bodyPr/>
          <a:lstStyle/>
          <a:p>
            <a:r>
              <a:rPr lang="zh-TW" altLang="en-US" sz="4400" dirty="0"/>
              <a:t>電流方向固定時，電線放在指北針的上方或下方，指針的偏轉情形都相同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3851920" y="2355726"/>
            <a:ext cx="1224136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4430" r="19058" b="12781"/>
          <a:stretch/>
        </p:blipFill>
        <p:spPr>
          <a:xfrm>
            <a:off x="35496" y="1275606"/>
            <a:ext cx="4248472" cy="36159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t="5267" r="20576" b="14897"/>
          <a:stretch/>
        </p:blipFill>
        <p:spPr>
          <a:xfrm>
            <a:off x="4355976" y="1275606"/>
            <a:ext cx="4747602" cy="3614737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H="1">
            <a:off x="5004048" y="1995686"/>
            <a:ext cx="540000" cy="90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492018" cy="720080"/>
          </a:xfrm>
        </p:spPr>
        <p:txBody>
          <a:bodyPr/>
          <a:lstStyle/>
          <a:p>
            <a:r>
              <a:rPr lang="zh-TW" altLang="en-US" sz="4400" dirty="0"/>
              <a:t>請問右圖會順時針還是逆時針轉？</a:t>
            </a:r>
          </a:p>
        </p:txBody>
      </p:sp>
      <p:sp>
        <p:nvSpPr>
          <p:cNvPr id="10" name="內容版面配置區 3"/>
          <p:cNvSpPr txBox="1">
            <a:spLocks/>
          </p:cNvSpPr>
          <p:nvPr/>
        </p:nvSpPr>
        <p:spPr>
          <a:xfrm>
            <a:off x="6084168" y="3435846"/>
            <a:ext cx="237626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逆時針</a:t>
            </a:r>
          </a:p>
        </p:txBody>
      </p:sp>
      <p:sp>
        <p:nvSpPr>
          <p:cNvPr id="11" name="內容版面配置區 3"/>
          <p:cNvSpPr>
            <a:spLocks noGrp="1"/>
          </p:cNvSpPr>
          <p:nvPr>
            <p:ph sz="quarter" idx="13"/>
          </p:nvPr>
        </p:nvSpPr>
        <p:spPr>
          <a:xfrm>
            <a:off x="812605" y="1536620"/>
            <a:ext cx="895234" cy="10981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內容版面配置區 3"/>
          <p:cNvSpPr txBox="1">
            <a:spLocks/>
          </p:cNvSpPr>
          <p:nvPr/>
        </p:nvSpPr>
        <p:spPr>
          <a:xfrm>
            <a:off x="5188934" y="3435846"/>
            <a:ext cx="895234" cy="1098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9600" b="1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4430" r="19058" b="12781"/>
          <a:stretch/>
        </p:blipFill>
        <p:spPr>
          <a:xfrm>
            <a:off x="61207" y="1264652"/>
            <a:ext cx="4462337" cy="379796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4" t="4964" r="31111" b="14326"/>
          <a:stretch/>
        </p:blipFill>
        <p:spPr>
          <a:xfrm>
            <a:off x="4644008" y="1264652"/>
            <a:ext cx="4405301" cy="379796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492018" cy="720080"/>
          </a:xfrm>
        </p:spPr>
        <p:txBody>
          <a:bodyPr/>
          <a:lstStyle/>
          <a:p>
            <a:r>
              <a:rPr lang="zh-TW" altLang="en-US" sz="4400" dirty="0"/>
              <a:t>請問右圖會順時針還是逆時針轉？</a:t>
            </a: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5148064" y="2211710"/>
            <a:ext cx="540000" cy="90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內容版面配置區 3"/>
          <p:cNvSpPr txBox="1">
            <a:spLocks/>
          </p:cNvSpPr>
          <p:nvPr/>
        </p:nvSpPr>
        <p:spPr>
          <a:xfrm>
            <a:off x="6084168" y="3435846"/>
            <a:ext cx="237626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逆時針</a:t>
            </a:r>
          </a:p>
        </p:txBody>
      </p:sp>
      <p:sp>
        <p:nvSpPr>
          <p:cNvPr id="8" name="內容版面配置區 3"/>
          <p:cNvSpPr>
            <a:spLocks noGrp="1"/>
          </p:cNvSpPr>
          <p:nvPr>
            <p:ph sz="quarter" idx="13"/>
          </p:nvPr>
        </p:nvSpPr>
        <p:spPr>
          <a:xfrm>
            <a:off x="812605" y="1536620"/>
            <a:ext cx="895234" cy="10981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內容版面配置區 3"/>
          <p:cNvSpPr txBox="1">
            <a:spLocks/>
          </p:cNvSpPr>
          <p:nvPr/>
        </p:nvSpPr>
        <p:spPr>
          <a:xfrm>
            <a:off x="5418064" y="1491630"/>
            <a:ext cx="895234" cy="1098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9600" b="1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lang="zh-TW" alt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3AE5D9-5865-4F52-9A34-AF484772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38"/>
            <a:ext cx="7924800" cy="857250"/>
          </a:xfrm>
        </p:spPr>
        <p:txBody>
          <a:bodyPr/>
          <a:lstStyle/>
          <a:p>
            <a:r>
              <a:rPr lang="zh-TW" altLang="en-US" sz="4000" dirty="0"/>
              <a:t>請問右圖會順時針還是逆時針轉？</a:t>
            </a:r>
            <a:endParaRPr lang="zh-TW" altLang="en-US" sz="36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9CB5311-B29A-4776-BE6F-7DA8CA0C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E1E3-4B2F-4D12-A04D-F4FEF0CDB85D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DE5BD89-8B59-4422-A55F-AC356B768A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5606"/>
            <a:ext cx="7249537" cy="2905530"/>
          </a:xfrm>
        </p:spPr>
      </p:pic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FDA59F35-7BAD-43B3-AAE0-1A17FA108AC8}"/>
              </a:ext>
            </a:extLst>
          </p:cNvPr>
          <p:cNvSpPr txBox="1">
            <a:spLocks/>
          </p:cNvSpPr>
          <p:nvPr/>
        </p:nvSpPr>
        <p:spPr>
          <a:xfrm>
            <a:off x="5796136" y="857708"/>
            <a:ext cx="237626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順時針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0978862-5C36-43F9-99C0-FEC3FAC6D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" b="16519"/>
          <a:stretch/>
        </p:blipFill>
        <p:spPr>
          <a:xfrm>
            <a:off x="5940152" y="1714958"/>
            <a:ext cx="1218289" cy="11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738</TotalTime>
  <Words>276</Words>
  <Application>Microsoft Office PowerPoint</Application>
  <PresentationFormat>如螢幕大小 (16:9)</PresentationFormat>
  <Paragraphs>70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地平線</vt:lpstr>
      <vt:lpstr>隨堂測驗</vt:lpstr>
      <vt:lpstr>指北針在南半球指針會指向南方。</vt:lpstr>
      <vt:lpstr>指北針的N極會指向地磁S極，也就是地球南方。</vt:lpstr>
      <vt:lpstr>電線本身具有磁性，會使指北針的指針偏轉。</vt:lpstr>
      <vt:lpstr>改變電流方向，會使指北針的偏轉方向和原來的相反。</vt:lpstr>
      <vt:lpstr>電流方向固定時，電線放在指北針的上方或下方，指針的偏轉情形都相同</vt:lpstr>
      <vt:lpstr>請問右圖會順時針還是逆時針轉？</vt:lpstr>
      <vt:lpstr>請問右圖會順時針還是逆時針轉？</vt:lpstr>
      <vt:lpstr>請問右圖會順時針還是逆時針轉？</vt:lpstr>
      <vt:lpstr>請問右圖會順時針還是逆時針轉？</vt:lpstr>
      <vt:lpstr>請問右圖會順時針還是逆時針轉？</vt:lpstr>
      <vt:lpstr>請問指針 轉向是否 正確？</vt:lpstr>
      <vt:lpstr>9請問？磁鐵是什麼極？</vt:lpstr>
      <vt:lpstr>10請問誰會過來？怎麼轉？幾度？</vt:lpstr>
      <vt:lpstr>11請問乙是何極？</vt:lpstr>
      <vt:lpstr>11若改變電池正負極方向，     請問乙是何極？會吸引誰？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隨堂測驗</dc:title>
  <dc:creator>lin</dc:creator>
  <cp:lastModifiedBy>USER</cp:lastModifiedBy>
  <cp:revision>20</cp:revision>
  <dcterms:created xsi:type="dcterms:W3CDTF">2018-12-11T23:43:48Z</dcterms:created>
  <dcterms:modified xsi:type="dcterms:W3CDTF">2024-01-04T02:13:17Z</dcterms:modified>
</cp:coreProperties>
</file>