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26" r:id="rId5"/>
    <p:sldId id="261" r:id="rId6"/>
    <p:sldId id="318" r:id="rId7"/>
    <p:sldId id="259" r:id="rId8"/>
    <p:sldId id="317" r:id="rId9"/>
    <p:sldId id="313" r:id="rId10"/>
    <p:sldId id="315" r:id="rId11"/>
    <p:sldId id="310" r:id="rId12"/>
    <p:sldId id="319" r:id="rId13"/>
    <p:sldId id="311" r:id="rId14"/>
    <p:sldId id="312" r:id="rId15"/>
    <p:sldId id="322" r:id="rId16"/>
    <p:sldId id="262" r:id="rId17"/>
    <p:sldId id="271" r:id="rId18"/>
    <p:sldId id="324" r:id="rId19"/>
    <p:sldId id="273" r:id="rId20"/>
    <p:sldId id="280" r:id="rId21"/>
    <p:sldId id="316" r:id="rId22"/>
    <p:sldId id="272" r:id="rId23"/>
    <p:sldId id="327" r:id="rId24"/>
    <p:sldId id="328" r:id="rId25"/>
    <p:sldId id="330" r:id="rId26"/>
    <p:sldId id="325" r:id="rId27"/>
    <p:sldId id="329" r:id="rId28"/>
    <p:sldId id="331" r:id="rId29"/>
    <p:sldId id="332" r:id="rId30"/>
    <p:sldId id="333" r:id="rId31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D7B4"/>
    <a:srgbClr val="95C79F"/>
    <a:srgbClr val="092B0A"/>
    <a:srgbClr val="072D08"/>
    <a:srgbClr val="FFCCFF"/>
    <a:srgbClr val="CCFFFF"/>
    <a:srgbClr val="66FFFF"/>
    <a:srgbClr val="CCFFCC"/>
    <a:srgbClr val="336600"/>
    <a:srgbClr val="F3F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98" autoAdjust="0"/>
  </p:normalViewPr>
  <p:slideViewPr>
    <p:cSldViewPr>
      <p:cViewPr varScale="1">
        <p:scale>
          <a:sx n="84" d="100"/>
          <a:sy n="84" d="100"/>
        </p:scale>
        <p:origin x="96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F3684-41E6-4BBC-8224-854A8C4E61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63747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7D0C2-C398-4E1B-ABA4-62DEEBDB50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41376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635C-7CDE-4522-A117-0FA7B88A3E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24224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6F44F-7BCB-483A-8558-ED68AF4FAF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43318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73ABD-836F-4D7F-A026-EDF987590C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28064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1F0F-D2E6-4B93-AA07-A734D17B94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66143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60CB2-5F2F-407B-8A4C-13D469A76F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3620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8E88E-9B1F-47D2-B7EB-14701429D8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190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9FAE-F9B9-41A0-BC83-515C2CB8A7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69461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13C7F-9CF9-40F4-8D74-9B24CB910B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9292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FA1C6-B7DB-4CB9-896D-A8F71D6840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47350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DA85-4D6A-4082-99DF-AA50A55824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19091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21E38-B935-47A4-BE25-8FE237CFAB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70742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F73A7C-286B-4FE4-B849-8E611682A4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30.jpeg"/><Relationship Id="rId7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2.gif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43.jpeg"/><Relationship Id="rId7" Type="http://schemas.openxmlformats.org/officeDocument/2006/relationships/image" Target="../media/image2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49.jpeg"/><Relationship Id="rId5" Type="http://schemas.openxmlformats.org/officeDocument/2006/relationships/image" Target="../media/image45.jpeg"/><Relationship Id="rId10" Type="http://schemas.openxmlformats.org/officeDocument/2006/relationships/image" Target="../media/image48.jpeg"/><Relationship Id="rId4" Type="http://schemas.openxmlformats.org/officeDocument/2006/relationships/image" Target="../media/image44.jpe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00" y="5517232"/>
            <a:ext cx="5256213" cy="1008063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8038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zh-TW" altLang="en-US" sz="7200" dirty="0"/>
              <a:t>生物與環境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3FBF3"/>
            </a:gs>
            <a:gs pos="100000">
              <a:srgbClr val="91E7C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>
                <a:solidFill>
                  <a:schemeClr val="tx1"/>
                </a:solidFill>
              </a:rPr>
              <a:t>熱帶雨林</a:t>
            </a:r>
            <a:r>
              <a:rPr lang="en-US" altLang="zh-TW" b="1">
                <a:solidFill>
                  <a:schemeClr val="tx1"/>
                </a:solidFill>
                <a:latin typeface="標楷體" pitchFamily="65" charset="-120"/>
              </a:rPr>
              <a:t>—</a:t>
            </a:r>
            <a:r>
              <a:rPr lang="zh-TW" altLang="en-US" b="1">
                <a:solidFill>
                  <a:schemeClr val="tx1"/>
                </a:solidFill>
              </a:rPr>
              <a:t>樹葉篇</a:t>
            </a:r>
          </a:p>
        </p:txBody>
      </p:sp>
      <p:pic>
        <p:nvPicPr>
          <p:cNvPr id="11267" name="Picture 4" descr="IMG_02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376363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 descr="IMG_04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341439"/>
            <a:ext cx="67691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3FBF3"/>
            </a:gs>
            <a:gs pos="100000">
              <a:srgbClr val="91E7C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1847528" y="0"/>
            <a:ext cx="8568952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chemeClr val="tx1"/>
                </a:solidFill>
              </a:rPr>
              <a:t>熱帶雨林</a:t>
            </a:r>
            <a:r>
              <a:rPr lang="en-US" altLang="zh-TW" b="1" dirty="0">
                <a:solidFill>
                  <a:schemeClr val="tx1"/>
                </a:solidFill>
                <a:latin typeface="標楷體" pitchFamily="65" charset="-120"/>
              </a:rPr>
              <a:t>—</a:t>
            </a:r>
            <a:r>
              <a:rPr lang="zh-TW" altLang="en-US" b="1" dirty="0">
                <a:solidFill>
                  <a:schemeClr val="tx1"/>
                </a:solidFill>
              </a:rPr>
              <a:t>花、果簇生於粗枝</a:t>
            </a:r>
          </a:p>
        </p:txBody>
      </p:sp>
      <p:pic>
        <p:nvPicPr>
          <p:cNvPr id="12291" name="Picture 11" descr="IMG_0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125539"/>
            <a:ext cx="3805237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3"/>
          <p:cNvSpPr>
            <a:spLocks noChangeArrowheads="1"/>
          </p:cNvSpPr>
          <p:nvPr/>
        </p:nvSpPr>
        <p:spPr bwMode="auto">
          <a:xfrm>
            <a:off x="6383339" y="5876926"/>
            <a:ext cx="28082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chemeClr val="bg1"/>
                </a:solidFill>
                <a:latin typeface="Arial" charset="0"/>
              </a:rPr>
              <a:t>菠蘿</a:t>
            </a:r>
            <a:r>
              <a:rPr lang="zh-TW" altLang="en-US" sz="4000" b="1">
                <a:solidFill>
                  <a:schemeClr val="bg1"/>
                </a:solidFill>
                <a:latin typeface="Arial" charset="0"/>
              </a:rPr>
              <a:t>蜜</a:t>
            </a:r>
            <a:endParaRPr lang="zh-TW" altLang="en-US" sz="4000">
              <a:solidFill>
                <a:srgbClr val="3333FF"/>
              </a:solidFill>
              <a:latin typeface="Arial" charset="0"/>
              <a:ea typeface="新細明體" pitchFamily="18" charset="-120"/>
            </a:endParaRPr>
          </a:p>
        </p:txBody>
      </p:sp>
      <p:pic>
        <p:nvPicPr>
          <p:cNvPr id="12293" name="Picture 14" descr="可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125538"/>
            <a:ext cx="39592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5"/>
          <p:cNvSpPr>
            <a:spLocks noChangeArrowheads="1"/>
          </p:cNvSpPr>
          <p:nvPr/>
        </p:nvSpPr>
        <p:spPr bwMode="auto">
          <a:xfrm>
            <a:off x="3719514" y="5876926"/>
            <a:ext cx="28082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chemeClr val="bg1"/>
                </a:solidFill>
                <a:latin typeface="Arial" charset="0"/>
              </a:rPr>
              <a:t>可可樹</a:t>
            </a:r>
            <a:endParaRPr lang="zh-TW" altLang="en-US" sz="4000">
              <a:solidFill>
                <a:srgbClr val="3333FF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3FBF3"/>
            </a:gs>
            <a:gs pos="100000">
              <a:srgbClr val="91E7C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075612" cy="993775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輕且具漂浮性的果實</a:t>
            </a:r>
          </a:p>
        </p:txBody>
      </p:sp>
      <p:pic>
        <p:nvPicPr>
          <p:cNvPr id="13316" name="Picture 4" descr="棋盤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908050"/>
            <a:ext cx="63055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16275" y="5661026"/>
            <a:ext cx="28082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chemeClr val="bg1"/>
                </a:solidFill>
                <a:latin typeface="Arial" charset="0"/>
              </a:rPr>
              <a:t>棋盤腳</a:t>
            </a:r>
            <a:endParaRPr lang="zh-TW" altLang="en-US" sz="4000">
              <a:solidFill>
                <a:srgbClr val="3333FF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3FBF3"/>
            </a:gs>
            <a:gs pos="100000">
              <a:srgbClr val="91E7C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>
                <a:solidFill>
                  <a:schemeClr val="tx1"/>
                </a:solidFill>
              </a:rPr>
              <a:t>熱帶雨林</a:t>
            </a:r>
            <a:r>
              <a:rPr lang="en-US" altLang="zh-TW" b="1" dirty="0">
                <a:solidFill>
                  <a:schemeClr val="tx1"/>
                </a:solidFill>
                <a:latin typeface="標楷體" pitchFamily="65" charset="-120"/>
              </a:rPr>
              <a:t>—</a:t>
            </a:r>
            <a:r>
              <a:rPr lang="zh-TW" altLang="en-US" b="1" dirty="0">
                <a:solidFill>
                  <a:schemeClr val="tx1"/>
                </a:solidFill>
              </a:rPr>
              <a:t>蔓藤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14340" name="Picture 4" descr="IMG_0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557338"/>
            <a:ext cx="3609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IMG_0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557338"/>
            <a:ext cx="34575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3FBF3"/>
            </a:gs>
            <a:gs pos="100000">
              <a:srgbClr val="91E7C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chemeClr val="tx1"/>
                </a:solidFill>
              </a:rPr>
              <a:t>熱帶雨林</a:t>
            </a:r>
            <a:r>
              <a:rPr lang="en-US" altLang="zh-TW" b="1" dirty="0">
                <a:solidFill>
                  <a:schemeClr val="tx1"/>
                </a:solidFill>
              </a:rPr>
              <a:t>-</a:t>
            </a:r>
            <a:r>
              <a:rPr lang="zh-TW" altLang="en-US" b="1" dirty="0">
                <a:solidFill>
                  <a:schemeClr val="tx1"/>
                </a:solidFill>
              </a:rPr>
              <a:t>附生植物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15364" name="Picture 4" descr="鹿角蕨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1341438"/>
            <a:ext cx="394176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氣生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1341438"/>
            <a:ext cx="37528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2351088" y="5661026"/>
            <a:ext cx="15113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chemeClr val="bg1"/>
                </a:solidFill>
                <a:latin typeface="Arial" charset="0"/>
              </a:rPr>
              <a:t>蕨類</a:t>
            </a:r>
            <a:endParaRPr lang="zh-TW" altLang="en-US" sz="4000">
              <a:solidFill>
                <a:srgbClr val="3333FF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6383338" y="5805489"/>
            <a:ext cx="20875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chemeClr val="bg1"/>
                </a:solidFill>
                <a:latin typeface="Arial" charset="0"/>
              </a:rPr>
              <a:t>蘭花</a:t>
            </a:r>
            <a:endParaRPr lang="zh-TW" altLang="en-US" sz="4000">
              <a:solidFill>
                <a:srgbClr val="3333FF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3FBF3"/>
            </a:gs>
            <a:gs pos="100000">
              <a:srgbClr val="91E7C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熱帶雨林 </a:t>
            </a:r>
            <a:r>
              <a:rPr lang="en-US" altLang="zh-TW"/>
              <a:t>--</a:t>
            </a:r>
            <a:r>
              <a:rPr lang="zh-TW" altLang="en-US" sz="4800"/>
              <a:t>動物篇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9"/>
            <a:ext cx="8229600" cy="4784725"/>
          </a:xfrm>
        </p:spPr>
        <p:txBody>
          <a:bodyPr/>
          <a:lstStyle/>
          <a:p>
            <a:pPr eaLnBrk="1" hangingPunct="1"/>
            <a:r>
              <a:rPr lang="zh-TW" altLang="en-US" sz="3600"/>
              <a:t>擁有全球</a:t>
            </a:r>
            <a:r>
              <a:rPr lang="zh-TW" altLang="en-US" sz="3600">
                <a:solidFill>
                  <a:srgbClr val="3333FF"/>
                </a:solidFill>
              </a:rPr>
              <a:t>一半以上</a:t>
            </a:r>
            <a:r>
              <a:rPr lang="zh-TW" altLang="en-US" sz="3600"/>
              <a:t>的動物</a:t>
            </a:r>
            <a:r>
              <a:rPr lang="zh-TW" altLang="en-US" sz="3600">
                <a:solidFill>
                  <a:srgbClr val="3333FF"/>
                </a:solidFill>
              </a:rPr>
              <a:t>物種</a:t>
            </a:r>
            <a:r>
              <a:rPr lang="zh-TW" altLang="en-US"/>
              <a:t>，</a:t>
            </a:r>
            <a:br>
              <a:rPr lang="zh-TW" altLang="en-US"/>
            </a:br>
            <a:r>
              <a:rPr lang="zh-TW" altLang="en-US"/>
              <a:t>以樹棲攀援型居多</a:t>
            </a:r>
            <a:endParaRPr lang="zh-TW" altLang="en-US" sz="3600"/>
          </a:p>
          <a:p>
            <a:pPr eaLnBrk="1" hangingPunct="1"/>
            <a:r>
              <a:rPr lang="zh-TW" altLang="en-US" sz="3600"/>
              <a:t>昆蟲、兩棲類、爬蟲類</a:t>
            </a:r>
            <a:r>
              <a:rPr lang="en-US" altLang="zh-TW" sz="3600"/>
              <a:t>(</a:t>
            </a:r>
            <a:r>
              <a:rPr lang="zh-TW" altLang="en-US" sz="3600"/>
              <a:t>蜥蜴、蛇</a:t>
            </a:r>
            <a:r>
              <a:rPr lang="en-US" altLang="zh-TW" sz="3600"/>
              <a:t>) </a:t>
            </a:r>
            <a:r>
              <a:rPr lang="zh-TW" altLang="en-US" sz="3600"/>
              <a:t>、鳥類</a:t>
            </a:r>
            <a:r>
              <a:rPr lang="en-US" altLang="zh-TW" sz="3600"/>
              <a:t>(</a:t>
            </a:r>
            <a:r>
              <a:rPr lang="zh-TW" altLang="en-US" sz="3600"/>
              <a:t>鸚鵡、天堂鳥等</a:t>
            </a:r>
            <a:r>
              <a:rPr lang="en-US" altLang="zh-TW" sz="3600"/>
              <a:t>) </a:t>
            </a:r>
            <a:br>
              <a:rPr lang="en-US" altLang="zh-TW" sz="3600"/>
            </a:br>
            <a:r>
              <a:rPr lang="en-US" altLang="zh-TW" sz="3600"/>
              <a:t>- - - </a:t>
            </a:r>
            <a:r>
              <a:rPr lang="zh-TW" altLang="en-US" sz="3600">
                <a:solidFill>
                  <a:srgbClr val="3333FF"/>
                </a:solidFill>
              </a:rPr>
              <a:t>色彩艷麗豐富</a:t>
            </a:r>
          </a:p>
          <a:p>
            <a:pPr eaLnBrk="1" hangingPunct="1"/>
            <a:r>
              <a:rPr lang="zh-TW" altLang="en-US" sz="3600"/>
              <a:t>節肢動物</a:t>
            </a:r>
            <a:r>
              <a:rPr lang="en-US" altLang="zh-TW" sz="3600"/>
              <a:t>(</a:t>
            </a:r>
            <a:r>
              <a:rPr lang="zh-TW" altLang="en-US" sz="3600"/>
              <a:t>蜘蛛、蟹類</a:t>
            </a:r>
            <a:r>
              <a:rPr lang="en-US" altLang="zh-TW" sz="3600"/>
              <a:t>) </a:t>
            </a:r>
            <a:r>
              <a:rPr lang="zh-TW" altLang="zh-TW" sz="3600"/>
              <a:t>、</a:t>
            </a:r>
            <a:r>
              <a:rPr lang="zh-TW" altLang="en-US" sz="3600"/>
              <a:t>猿猴、小型哺乳類</a:t>
            </a:r>
            <a:r>
              <a:rPr lang="en-US" altLang="zh-TW" sz="3600"/>
              <a:t>(</a:t>
            </a:r>
            <a:r>
              <a:rPr lang="zh-TW" altLang="en-US" sz="3600"/>
              <a:t>浣熊、樹獺、山貓等</a:t>
            </a:r>
            <a:r>
              <a:rPr lang="en-US" altLang="zh-TW" sz="3600"/>
              <a:t>) </a:t>
            </a:r>
            <a:r>
              <a:rPr lang="zh-TW" altLang="en-US" sz="3600"/>
              <a:t>、淡水魚</a:t>
            </a:r>
            <a:r>
              <a:rPr lang="en-US" altLang="zh-TW" sz="3600"/>
              <a:t>(</a:t>
            </a:r>
            <a:r>
              <a:rPr lang="zh-TW" altLang="en-US" sz="3600"/>
              <a:t>河豚、食人魚</a:t>
            </a:r>
            <a:r>
              <a:rPr lang="en-US" altLang="zh-TW" sz="3600"/>
              <a:t>)</a:t>
            </a:r>
            <a:r>
              <a:rPr lang="zh-TW" altLang="en-US" sz="3600"/>
              <a:t>等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3FBF3"/>
            </a:gs>
            <a:gs pos="100000">
              <a:srgbClr val="91E7C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熱帶雨林 </a:t>
            </a:r>
            <a:r>
              <a:rPr lang="en-US" altLang="zh-TW"/>
              <a:t>--</a:t>
            </a:r>
            <a:r>
              <a:rPr lang="zh-TW" altLang="en-US"/>
              <a:t>功能篇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341438"/>
            <a:ext cx="8507413" cy="5040312"/>
          </a:xfrm>
        </p:spPr>
        <p:txBody>
          <a:bodyPr/>
          <a:lstStyle/>
          <a:p>
            <a:pPr eaLnBrk="1" hangingPunct="1"/>
            <a:r>
              <a:rPr lang="zh-TW" altLang="en-US" b="1"/>
              <a:t>提供</a:t>
            </a:r>
            <a:r>
              <a:rPr lang="zh-TW" altLang="en-US" b="1">
                <a:solidFill>
                  <a:schemeClr val="accent2"/>
                </a:solidFill>
              </a:rPr>
              <a:t>木材</a:t>
            </a:r>
            <a:r>
              <a:rPr lang="zh-TW" altLang="en-US" b="1"/>
              <a:t>、食物</a:t>
            </a:r>
            <a:r>
              <a:rPr lang="en-US" altLang="zh-TW" b="1"/>
              <a:t>(</a:t>
            </a:r>
            <a:r>
              <a:rPr lang="zh-TW" altLang="en-US" b="1">
                <a:solidFill>
                  <a:schemeClr val="accent2"/>
                </a:solidFill>
              </a:rPr>
              <a:t>咖啡</a:t>
            </a:r>
            <a:r>
              <a:rPr lang="zh-TW" altLang="en-US" b="1"/>
              <a:t>、</a:t>
            </a:r>
            <a:r>
              <a:rPr lang="zh-TW" altLang="en-US" b="1">
                <a:solidFill>
                  <a:schemeClr val="accent2"/>
                </a:solidFill>
              </a:rPr>
              <a:t>可可</a:t>
            </a:r>
            <a:r>
              <a:rPr lang="zh-TW" altLang="en-US" b="1"/>
              <a:t>、</a:t>
            </a:r>
            <a:r>
              <a:rPr lang="zh-TW" altLang="en-US" b="1">
                <a:solidFill>
                  <a:schemeClr val="accent2"/>
                </a:solidFill>
              </a:rPr>
              <a:t>香料</a:t>
            </a:r>
            <a:r>
              <a:rPr lang="en-US" altLang="en-US" b="1"/>
              <a:t>、</a:t>
            </a:r>
            <a:r>
              <a:rPr lang="zh-TW" altLang="en-US" b="1">
                <a:solidFill>
                  <a:schemeClr val="accent2"/>
                </a:solidFill>
              </a:rPr>
              <a:t>椰子</a:t>
            </a:r>
            <a:r>
              <a:rPr lang="zh-TW" altLang="en-US" b="1"/>
              <a:t> </a:t>
            </a:r>
            <a:r>
              <a:rPr lang="en-US" altLang="zh-TW" b="1"/>
              <a:t>)</a:t>
            </a:r>
            <a:r>
              <a:rPr lang="zh-TW" altLang="en-US" b="1"/>
              <a:t>、紡織材料、</a:t>
            </a:r>
            <a:r>
              <a:rPr lang="zh-TW" altLang="en-US" b="1">
                <a:solidFill>
                  <a:schemeClr val="accent2"/>
                </a:solidFill>
              </a:rPr>
              <a:t>精油</a:t>
            </a:r>
            <a:r>
              <a:rPr lang="zh-TW" altLang="en-US" b="1"/>
              <a:t>、</a:t>
            </a:r>
            <a:r>
              <a:rPr lang="zh-TW" altLang="en-US" b="1">
                <a:solidFill>
                  <a:schemeClr val="accent2"/>
                </a:solidFill>
              </a:rPr>
              <a:t>橡膠</a:t>
            </a:r>
          </a:p>
          <a:p>
            <a:pPr eaLnBrk="1" hangingPunct="1"/>
            <a:r>
              <a:rPr lang="zh-TW" altLang="en-US" b="1"/>
              <a:t>提供</a:t>
            </a:r>
            <a:r>
              <a:rPr lang="zh-TW" altLang="en-US" b="1">
                <a:solidFill>
                  <a:srgbClr val="336600"/>
                </a:solidFill>
              </a:rPr>
              <a:t>藥物</a:t>
            </a:r>
            <a:br>
              <a:rPr lang="zh-TW" altLang="en-US" b="1"/>
            </a:br>
            <a:r>
              <a:rPr lang="zh-TW" altLang="en-US" b="1">
                <a:solidFill>
                  <a:schemeClr val="accent2"/>
                </a:solidFill>
              </a:rPr>
              <a:t>抗癌藥物</a:t>
            </a:r>
            <a:r>
              <a:rPr lang="zh-TW" altLang="en-US" b="1"/>
              <a:t>的</a:t>
            </a:r>
            <a:r>
              <a:rPr lang="en-US" altLang="zh-TW" b="1"/>
              <a:t>70</a:t>
            </a:r>
            <a:r>
              <a:rPr lang="zh-TW" altLang="en-US" b="1"/>
              <a:t>％來自熱帶雨林</a:t>
            </a:r>
            <a:br>
              <a:rPr lang="zh-TW" altLang="en-US" b="1"/>
            </a:br>
            <a:r>
              <a:rPr lang="zh-TW" altLang="en-US" b="1"/>
              <a:t>科學家於雨林的蛙類皮膚得到許多新藥，如</a:t>
            </a:r>
            <a:r>
              <a:rPr lang="zh-TW" altLang="en-US" b="1">
                <a:solidFill>
                  <a:schemeClr val="accent2"/>
                </a:solidFill>
              </a:rPr>
              <a:t>止痛劑</a:t>
            </a:r>
            <a:r>
              <a:rPr lang="zh-TW" altLang="en-US" b="1"/>
              <a:t>、</a:t>
            </a:r>
            <a:r>
              <a:rPr lang="zh-TW" altLang="en-US" b="1">
                <a:solidFill>
                  <a:schemeClr val="accent2"/>
                </a:solidFill>
              </a:rPr>
              <a:t>抗生素</a:t>
            </a:r>
            <a:r>
              <a:rPr lang="zh-TW" altLang="en-US" b="1"/>
              <a:t>、</a:t>
            </a:r>
            <a:r>
              <a:rPr lang="zh-TW" altLang="en-US" b="1">
                <a:solidFill>
                  <a:schemeClr val="accent2"/>
                </a:solidFill>
              </a:rPr>
              <a:t>生長激素</a:t>
            </a:r>
            <a:r>
              <a:rPr lang="en-US" altLang="zh-TW" b="1"/>
              <a:t>(</a:t>
            </a:r>
            <a:r>
              <a:rPr lang="zh-TW" altLang="en-US" b="1"/>
              <a:t>檢測癌症</a:t>
            </a:r>
            <a:r>
              <a:rPr lang="en-US" altLang="zh-TW" b="1"/>
              <a:t>)</a:t>
            </a:r>
          </a:p>
          <a:p>
            <a:pPr eaLnBrk="1" hangingPunct="1"/>
            <a:r>
              <a:rPr lang="zh-TW" altLang="en-US" b="1">
                <a:solidFill>
                  <a:srgbClr val="336600"/>
                </a:solidFill>
              </a:rPr>
              <a:t>調節氣候</a:t>
            </a:r>
            <a:r>
              <a:rPr lang="zh-TW" altLang="en-US" b="1"/>
              <a:t>，</a:t>
            </a:r>
            <a:r>
              <a:rPr lang="zh-TW" altLang="en-US" b="1">
                <a:solidFill>
                  <a:srgbClr val="336600"/>
                </a:solidFill>
              </a:rPr>
              <a:t>減緩溫室效應</a:t>
            </a:r>
            <a:br>
              <a:rPr lang="zh-TW" altLang="en-US" b="1"/>
            </a:br>
            <a:r>
              <a:rPr lang="zh-TW" altLang="en-US" b="1"/>
              <a:t>每公頃闊葉林每天</a:t>
            </a:r>
            <a:r>
              <a:rPr lang="zh-TW" altLang="en-US" b="1">
                <a:solidFill>
                  <a:schemeClr val="accent2"/>
                </a:solidFill>
              </a:rPr>
              <a:t>吸收</a:t>
            </a:r>
            <a:r>
              <a:rPr lang="en-US" altLang="zh-TW" b="1"/>
              <a:t>1</a:t>
            </a:r>
            <a:r>
              <a:rPr lang="zh-TW" altLang="en-US" b="1"/>
              <a:t>公噸</a:t>
            </a:r>
            <a:r>
              <a:rPr lang="en-US" altLang="zh-TW" b="1">
                <a:solidFill>
                  <a:schemeClr val="accent2"/>
                </a:solidFill>
              </a:rPr>
              <a:t>CO2</a:t>
            </a:r>
            <a:r>
              <a:rPr lang="zh-TW" altLang="zh-TW" b="1"/>
              <a:t>，轉變成木材，</a:t>
            </a:r>
            <a:r>
              <a:rPr lang="zh-TW" altLang="zh-TW" b="1">
                <a:solidFill>
                  <a:schemeClr val="accent2"/>
                </a:solidFill>
              </a:rPr>
              <a:t>放出</a:t>
            </a:r>
            <a:r>
              <a:rPr lang="en-US" altLang="zh-TW" b="1"/>
              <a:t>0.73</a:t>
            </a:r>
            <a:r>
              <a:rPr lang="zh-TW" altLang="en-US" b="1"/>
              <a:t>公噸</a:t>
            </a:r>
            <a:r>
              <a:rPr lang="en-US" altLang="zh-TW" b="1">
                <a:solidFill>
                  <a:schemeClr val="accent2"/>
                </a:solidFill>
              </a:rPr>
              <a:t>O2</a:t>
            </a:r>
            <a:r>
              <a:rPr lang="en-US" altLang="zh-TW" b="1"/>
              <a:t> </a:t>
            </a:r>
            <a:r>
              <a:rPr lang="zh-TW" altLang="zh-TW" b="1"/>
              <a:t>。</a:t>
            </a:r>
            <a:endParaRPr lang="zh-TW" altLang="en-US" b="1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796925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沙漠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4" y="1052513"/>
            <a:ext cx="8435975" cy="5256212"/>
          </a:xfrm>
          <a:solidFill>
            <a:srgbClr val="FFFFFF">
              <a:alpha val="47058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3600" b="1">
                <a:solidFill>
                  <a:srgbClr val="0000CC"/>
                </a:solidFill>
              </a:rPr>
              <a:t>氣候極端乾旱</a:t>
            </a:r>
            <a:r>
              <a:rPr lang="zh-TW" altLang="en-US" sz="3600"/>
              <a:t>，年降水量小於</a:t>
            </a:r>
            <a:r>
              <a:rPr lang="en-US" altLang="zh-TW" sz="3600"/>
              <a:t>250mm</a:t>
            </a:r>
            <a:r>
              <a:rPr lang="zh-TW" altLang="en-US" sz="3600"/>
              <a:t>，有些地方多年不降一滴雨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b="1">
                <a:solidFill>
                  <a:srgbClr val="0000CC"/>
                </a:solidFill>
              </a:rPr>
              <a:t>蒸發量超過降水量</a:t>
            </a:r>
            <a:r>
              <a:rPr lang="zh-TW" altLang="en-US" sz="3600"/>
              <a:t>數倍或數十倍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b="1">
                <a:solidFill>
                  <a:srgbClr val="0000CC"/>
                </a:solidFill>
              </a:rPr>
              <a:t>日溫差</a:t>
            </a:r>
            <a:r>
              <a:rPr lang="zh-TW" altLang="en-US" sz="3600"/>
              <a:t>和</a:t>
            </a:r>
            <a:r>
              <a:rPr lang="zh-TW" altLang="en-US" sz="3600" b="1">
                <a:solidFill>
                  <a:srgbClr val="0000CC"/>
                </a:solidFill>
              </a:rPr>
              <a:t>年溫差</a:t>
            </a:r>
            <a:r>
              <a:rPr lang="zh-TW" altLang="en-US" sz="3600"/>
              <a:t>都很大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/>
              <a:t>夏秋午間近地表溫度可達</a:t>
            </a:r>
            <a:r>
              <a:rPr lang="en-US" altLang="zh-TW" sz="3600"/>
              <a:t>60</a:t>
            </a:r>
            <a:r>
              <a:rPr lang="zh-TW" altLang="en-US" sz="3600"/>
              <a:t>度至</a:t>
            </a:r>
            <a:r>
              <a:rPr lang="en-US" altLang="zh-TW" sz="3600"/>
              <a:t>80</a:t>
            </a:r>
            <a:r>
              <a:rPr lang="zh-TW" altLang="en-US" sz="3600"/>
              <a:t>度，冬季夜間卻可降至零下</a:t>
            </a:r>
            <a:r>
              <a:rPr lang="en-US" altLang="zh-TW" sz="3600"/>
              <a:t>40</a:t>
            </a:r>
            <a:r>
              <a:rPr lang="zh-TW" altLang="en-US" sz="3600"/>
              <a:t>度。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/>
              <a:t>多大風與塵暴，</a:t>
            </a:r>
            <a:r>
              <a:rPr lang="zh-TW" altLang="en-US" sz="3600" b="1">
                <a:solidFill>
                  <a:srgbClr val="0000CC"/>
                </a:solidFill>
              </a:rPr>
              <a:t>植物常受風蝕與沙埋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/>
              <a:t>土層薄、質地粗，缺乏有機質，且富含鹽分。 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/>
          <a:lstStyle/>
          <a:p>
            <a:pPr eaLnBrk="1" hangingPunct="1"/>
            <a:r>
              <a:rPr lang="zh-TW" altLang="en-US"/>
              <a:t>沙漠的動物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268413"/>
            <a:ext cx="8075612" cy="4392612"/>
          </a:xfrm>
          <a:solidFill>
            <a:srgbClr val="FFFFFF">
              <a:alpha val="39999"/>
            </a:srgbClr>
          </a:solidFill>
        </p:spPr>
        <p:txBody>
          <a:bodyPr/>
          <a:lstStyle/>
          <a:p>
            <a:pPr eaLnBrk="1" hangingPunct="1"/>
            <a:r>
              <a:rPr lang="zh-TW" altLang="en-US" sz="4000"/>
              <a:t>有蹄動物</a:t>
            </a:r>
            <a:br>
              <a:rPr lang="zh-TW" altLang="en-US" sz="4000"/>
            </a:br>
            <a:r>
              <a:rPr lang="zh-TW" altLang="en-US" sz="4000"/>
              <a:t>駱駝</a:t>
            </a:r>
            <a:r>
              <a:rPr lang="en-US" altLang="zh-TW" sz="4000"/>
              <a:t>(</a:t>
            </a:r>
            <a:r>
              <a:rPr lang="zh-TW" altLang="en-US" sz="4000"/>
              <a:t>單、雙峰</a:t>
            </a:r>
            <a:r>
              <a:rPr lang="en-US" altLang="zh-TW" sz="4000"/>
              <a:t>)</a:t>
            </a:r>
            <a:r>
              <a:rPr lang="zh-TW" altLang="en-US" sz="4000"/>
              <a:t>、阿拉伯直角羚羊 </a:t>
            </a:r>
          </a:p>
          <a:p>
            <a:pPr eaLnBrk="1" hangingPunct="1"/>
            <a:r>
              <a:rPr lang="zh-TW" altLang="en-US" sz="4000"/>
              <a:t>小型嚙齒類</a:t>
            </a:r>
            <a:r>
              <a:rPr lang="en-US" altLang="zh-TW" sz="4000"/>
              <a:t>(</a:t>
            </a:r>
            <a:r>
              <a:rPr lang="zh-TW" altLang="en-US" sz="4000"/>
              <a:t>跳鼠</a:t>
            </a:r>
            <a:r>
              <a:rPr lang="en-US" altLang="zh-TW" sz="4000"/>
              <a:t>)</a:t>
            </a:r>
          </a:p>
          <a:p>
            <a:pPr eaLnBrk="1" hangingPunct="1"/>
            <a:r>
              <a:rPr lang="zh-TW" altLang="en-US" sz="4000"/>
              <a:t>爬蟲類</a:t>
            </a:r>
            <a:r>
              <a:rPr lang="en-US" altLang="zh-TW" sz="4000"/>
              <a:t>(</a:t>
            </a:r>
            <a:r>
              <a:rPr lang="zh-TW" altLang="en-US" sz="4000"/>
              <a:t>響尾蛇、蜥蜴</a:t>
            </a:r>
            <a:r>
              <a:rPr lang="en-US" altLang="zh-TW" sz="4000"/>
              <a:t>) </a:t>
            </a:r>
          </a:p>
          <a:p>
            <a:pPr eaLnBrk="1" hangingPunct="1"/>
            <a:r>
              <a:rPr lang="zh-TW" altLang="en-US" sz="4000"/>
              <a:t>蠍子</a:t>
            </a:r>
          </a:p>
          <a:p>
            <a:pPr eaLnBrk="1" hangingPunct="1"/>
            <a:r>
              <a:rPr lang="zh-TW" altLang="en-US" sz="4000"/>
              <a:t>兀鷹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188914"/>
            <a:ext cx="5051425" cy="981075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沙漠中的生物</a:t>
            </a:r>
          </a:p>
        </p:txBody>
      </p:sp>
      <p:pic>
        <p:nvPicPr>
          <p:cNvPr id="26628" name="Picture 4" descr="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196975"/>
            <a:ext cx="482441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3573463"/>
            <a:ext cx="2881313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1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3573463"/>
            <a:ext cx="45704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1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188914"/>
            <a:ext cx="27273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855913" y="1484314"/>
            <a:ext cx="180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7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8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chemeClr val="bg1"/>
                </a:solidFill>
                <a:latin typeface="Arial" charset="0"/>
              </a:rPr>
              <a:t>沙漠蛇蜥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279650" y="5300664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7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8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chemeClr val="bg1"/>
                </a:solidFill>
                <a:latin typeface="Arial" charset="0"/>
              </a:rPr>
              <a:t>駱駝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6816725" y="4221164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7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8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chemeClr val="bg1"/>
                </a:solidFill>
                <a:latin typeface="Arial" charset="0"/>
              </a:rPr>
              <a:t>蠍子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8183563" y="29972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7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8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chemeClr val="bg1"/>
                </a:solidFill>
                <a:latin typeface="Arial" charset="0"/>
              </a:rPr>
              <a:t>仙人掌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  <p:bldP spid="26635" grpId="0"/>
      <p:bldP spid="26637" grpId="0"/>
      <p:bldP spid="266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86516"/>
              </p:ext>
            </p:extLst>
          </p:nvPr>
        </p:nvGraphicFramePr>
        <p:xfrm>
          <a:off x="4744474" y="3249612"/>
          <a:ext cx="4752975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PhotoImpact" r:id="rId4" imgW="3520447" imgH="1563627" progId="PI3.Image">
                  <p:embed/>
                </p:oleObj>
              </mc:Choice>
              <mc:Fallback>
                <p:oleObj name="PhotoImpact" r:id="rId4" imgW="3520447" imgH="1563627" progId="PI3.Imag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474" y="3249612"/>
                        <a:ext cx="4752975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64" y="-5257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多樣的生物世界</a:t>
            </a:r>
          </a:p>
        </p:txBody>
      </p:sp>
      <p:pic>
        <p:nvPicPr>
          <p:cNvPr id="3082" name="Picture 10" descr="03-42-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25" y="709066"/>
            <a:ext cx="41767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03-43-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481" y="270192"/>
            <a:ext cx="25987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03-42-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0" y="203041"/>
            <a:ext cx="1890712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063635"/>
              </p:ext>
            </p:extLst>
          </p:nvPr>
        </p:nvGraphicFramePr>
        <p:xfrm>
          <a:off x="35848" y="2741418"/>
          <a:ext cx="3889375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PhotoImpact" r:id="rId9" imgW="4306833" imgH="2286005" progId="PI3.Image">
                  <p:embed/>
                </p:oleObj>
              </mc:Choice>
              <mc:Fallback>
                <p:oleObj name="PhotoImpact" r:id="rId9" imgW="4306833" imgH="2286005" progId="PI3.Imag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8" y="2741418"/>
                        <a:ext cx="3889375" cy="206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02950" y="133227"/>
            <a:ext cx="1838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11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12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/>
              <a:t>河川、湖泊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8084072" y="2214404"/>
            <a:ext cx="113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11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12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/>
              <a:t>草原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6336299" y="4114305"/>
            <a:ext cx="113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11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12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/>
              <a:t>海洋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717007" y="2692594"/>
            <a:ext cx="95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11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12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/>
              <a:t>極地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9930754" y="3125958"/>
            <a:ext cx="1493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11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12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</a:rPr>
              <a:t>熱帶雨林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6748" y="938212"/>
            <a:ext cx="5329238" cy="647700"/>
          </a:xfrm>
        </p:spPr>
        <p:txBody>
          <a:bodyPr/>
          <a:lstStyle/>
          <a:p>
            <a:pPr marL="0" indent="0" eaLnBrk="1" hangingPunct="1">
              <a:buSzPct val="120000"/>
              <a:buNone/>
            </a:pPr>
            <a:r>
              <a:rPr lang="zh-TW" altLang="en-US" b="1" dirty="0"/>
              <a:t>地球上有許多不同的環境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69709" y="5460682"/>
            <a:ext cx="10657184" cy="1323439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spcBef>
                <a:spcPct val="20000"/>
              </a:spcBef>
              <a:buBlip>
                <a:blip r:embed="rId11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12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indent="0" eaLnBrk="1" hangingPunct="1">
              <a:buSzPct val="120000"/>
              <a:buNone/>
            </a:pPr>
            <a:r>
              <a:rPr lang="zh-TW" altLang="en-US" sz="4000" b="1" dirty="0">
                <a:latin typeface="Arial" charset="0"/>
              </a:rPr>
              <a:t>不同的環境，有不同的生物生存</a:t>
            </a:r>
            <a:br>
              <a:rPr lang="en-US" altLang="zh-TW" sz="4000" b="1" dirty="0">
                <a:latin typeface="Arial" charset="0"/>
              </a:rPr>
            </a:br>
            <a:r>
              <a:rPr lang="zh-TW" altLang="en-US" sz="4000" b="1" dirty="0">
                <a:solidFill>
                  <a:schemeClr val="accent2"/>
                </a:solidFill>
                <a:latin typeface="Arial" charset="0"/>
              </a:rPr>
              <a:t>生物</a:t>
            </a:r>
            <a:r>
              <a:rPr lang="zh-TW" altLang="en-US" sz="4000" b="1" dirty="0">
                <a:latin typeface="Arial" charset="0"/>
              </a:rPr>
              <a:t>為了</a:t>
            </a:r>
            <a:r>
              <a:rPr lang="zh-TW" altLang="en-US" sz="4000" b="1" dirty="0">
                <a:solidFill>
                  <a:schemeClr val="accent2"/>
                </a:solidFill>
                <a:latin typeface="Arial" charset="0"/>
              </a:rPr>
              <a:t>適應環境</a:t>
            </a:r>
            <a:r>
              <a:rPr lang="zh-TW" altLang="en-US" sz="4000" b="1" dirty="0">
                <a:latin typeface="Arial" charset="0"/>
              </a:rPr>
              <a:t>，各有</a:t>
            </a:r>
            <a:r>
              <a:rPr lang="zh-TW" altLang="en-US" sz="4000" b="1" dirty="0">
                <a:solidFill>
                  <a:schemeClr val="accent2"/>
                </a:solidFill>
                <a:latin typeface="Arial" charset="0"/>
              </a:rPr>
              <a:t>不同的構造與特徵</a:t>
            </a:r>
            <a:r>
              <a:rPr lang="zh-TW" altLang="en-US" sz="4000" b="1" dirty="0">
                <a:latin typeface="Arial" charset="0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  <p:bldP spid="3088" grpId="0"/>
      <p:bldP spid="3089" grpId="0"/>
      <p:bldP spid="3090" grpId="0"/>
      <p:bldP spid="3091" grpId="0"/>
      <p:bldP spid="30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 descr="跳鼠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125539"/>
            <a:ext cx="65532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11125"/>
            <a:ext cx="8229600" cy="94138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沙漠 </a:t>
            </a:r>
            <a:r>
              <a:rPr lang="en-US" altLang="zh-TW">
                <a:solidFill>
                  <a:schemeClr val="tx1"/>
                </a:solidFill>
                <a:latin typeface="標楷體" pitchFamily="65" charset="-120"/>
              </a:rPr>
              <a:t>–</a:t>
            </a:r>
            <a:r>
              <a:rPr lang="zh-TW" altLang="en-US">
                <a:solidFill>
                  <a:schemeClr val="tx1"/>
                </a:solidFill>
              </a:rPr>
              <a:t>動物適應方式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28775"/>
            <a:ext cx="8686800" cy="4679950"/>
          </a:xfrm>
          <a:solidFill>
            <a:schemeClr val="bg1">
              <a:alpha val="39999"/>
            </a:schemeClr>
          </a:solidFill>
        </p:spPr>
        <p:txBody>
          <a:bodyPr/>
          <a:lstStyle/>
          <a:p>
            <a:pPr eaLnBrk="1" hangingPunct="1"/>
            <a:r>
              <a:rPr lang="zh-TW" altLang="en-US" sz="4000"/>
              <a:t>「晝伏夜出」：日間休息、夜間活動</a:t>
            </a:r>
          </a:p>
          <a:p>
            <a:pPr eaLnBrk="1" hangingPunct="1"/>
            <a:r>
              <a:rPr lang="zh-TW" altLang="en-US" sz="4000"/>
              <a:t>體型小、體色淺</a:t>
            </a:r>
            <a:br>
              <a:rPr lang="zh-TW" altLang="en-US" sz="4000"/>
            </a:br>
            <a:r>
              <a:rPr lang="zh-TW" altLang="en-US" sz="4000"/>
              <a:t>易適應溫度變化、易躲藏</a:t>
            </a:r>
          </a:p>
          <a:p>
            <a:pPr eaLnBrk="1" hangingPunct="1"/>
            <a:r>
              <a:rPr lang="zh-TW" altLang="en-US" sz="4000"/>
              <a:t>防水份散失</a:t>
            </a:r>
            <a:br>
              <a:rPr lang="zh-TW" altLang="en-US" sz="4000"/>
            </a:br>
            <a:r>
              <a:rPr lang="zh-TW" altLang="en-US" sz="4000"/>
              <a:t>青蛙躲在地底下分泌囊泡中</a:t>
            </a:r>
            <a:br>
              <a:rPr lang="zh-TW" altLang="en-US" sz="4000"/>
            </a:br>
            <a:r>
              <a:rPr lang="zh-TW" altLang="en-US" sz="4000"/>
              <a:t>蠍子有防水外殼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782888" y="1517651"/>
            <a:ext cx="6553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chemeClr val="bg1"/>
                </a:solidFill>
                <a:latin typeface="Arial" charset="0"/>
              </a:rPr>
              <a:t>跳鼠的大耳朵可幫助散熱，</a:t>
            </a:r>
            <a:br>
              <a:rPr lang="zh-TW" altLang="en-US" sz="3600">
                <a:solidFill>
                  <a:schemeClr val="bg1"/>
                </a:solidFill>
                <a:latin typeface="Arial" charset="0"/>
              </a:rPr>
            </a:br>
            <a:r>
              <a:rPr lang="zh-TW" altLang="en-US" sz="3600">
                <a:solidFill>
                  <a:schemeClr val="bg1"/>
                </a:solidFill>
                <a:latin typeface="Arial" charset="0"/>
              </a:rPr>
              <a:t>長尾巴在跳躍時有平衡的作用</a:t>
            </a:r>
            <a:r>
              <a:rPr lang="zh-TW" altLang="en-US" sz="1800">
                <a:solidFill>
                  <a:schemeClr val="bg1"/>
                </a:solidFill>
                <a:latin typeface="Arial" charset="0"/>
                <a:ea typeface="新細明體" pitchFamily="18" charset="-12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nimBg="1"/>
      <p:bldP spid="378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11125"/>
            <a:ext cx="8229600" cy="94138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沙漠 </a:t>
            </a:r>
            <a:r>
              <a:rPr lang="en-US" altLang="zh-TW">
                <a:solidFill>
                  <a:schemeClr val="tx1"/>
                </a:solidFill>
                <a:latin typeface="標楷體" pitchFamily="65" charset="-120"/>
              </a:rPr>
              <a:t>–</a:t>
            </a:r>
            <a:r>
              <a:rPr lang="zh-TW" altLang="en-US">
                <a:solidFill>
                  <a:schemeClr val="tx1"/>
                </a:solidFill>
              </a:rPr>
              <a:t>動物適應方式</a:t>
            </a:r>
          </a:p>
        </p:txBody>
      </p:sp>
      <p:pic>
        <p:nvPicPr>
          <p:cNvPr id="88068" name="Picture 4" descr="駱駝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030288"/>
            <a:ext cx="7620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135188" y="1125538"/>
            <a:ext cx="6940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000099"/>
                </a:solidFill>
                <a:latin typeface="Arial" charset="0"/>
              </a:rPr>
              <a:t>駝峰儲存脂肪，食物缺乏時，可供應能量。</a:t>
            </a:r>
          </a:p>
        </p:txBody>
      </p:sp>
      <p:pic>
        <p:nvPicPr>
          <p:cNvPr id="88077" name="Picture 13" descr="駱駝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908050"/>
            <a:ext cx="7632700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3071813" y="4076701"/>
            <a:ext cx="352901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6862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</a:rPr>
              <a:t>防風沙構造</a:t>
            </a:r>
            <a:br>
              <a:rPr lang="zh-TW" altLang="en-US">
                <a:latin typeface="Arial" charset="0"/>
              </a:rPr>
            </a:br>
            <a:r>
              <a:rPr lang="zh-TW" altLang="en-US">
                <a:latin typeface="Arial" charset="0"/>
              </a:rPr>
              <a:t>三層眼皮</a:t>
            </a:r>
            <a:br>
              <a:rPr lang="zh-TW" altLang="en-US">
                <a:latin typeface="Arial" charset="0"/>
              </a:rPr>
            </a:br>
            <a:r>
              <a:rPr lang="zh-TW" altLang="en-US">
                <a:latin typeface="Arial" charset="0"/>
              </a:rPr>
              <a:t>外兩層有長捲睫毛</a:t>
            </a:r>
            <a:br>
              <a:rPr lang="zh-TW" altLang="en-US">
                <a:latin typeface="Arial" charset="0"/>
              </a:rPr>
            </a:br>
            <a:r>
              <a:rPr lang="zh-TW" altLang="en-US">
                <a:latin typeface="Arial" charset="0"/>
              </a:rPr>
              <a:t>耳朵、鼻孔有毛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Arial" charset="0"/>
              </a:rPr>
              <a:t>鼻孔可自動閉合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  <p:bldP spid="88070" grpId="1"/>
      <p:bldP spid="880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沙漠 </a:t>
            </a:r>
            <a:r>
              <a:rPr lang="en-US" altLang="zh-TW">
                <a:solidFill>
                  <a:schemeClr val="tx1"/>
                </a:solidFill>
                <a:latin typeface="標楷體" pitchFamily="65" charset="-120"/>
              </a:rPr>
              <a:t>–</a:t>
            </a:r>
            <a:r>
              <a:rPr lang="zh-TW" altLang="en-US">
                <a:solidFill>
                  <a:schemeClr val="tx1"/>
                </a:solidFill>
              </a:rPr>
              <a:t>植物適應篇</a:t>
            </a:r>
          </a:p>
        </p:txBody>
      </p:sp>
      <p:pic>
        <p:nvPicPr>
          <p:cNvPr id="25606" name="Picture 6" descr="仙人掌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1125539"/>
            <a:ext cx="4957763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96975"/>
            <a:ext cx="8002588" cy="5327650"/>
          </a:xfrm>
        </p:spPr>
        <p:txBody>
          <a:bodyPr/>
          <a:lstStyle/>
          <a:p>
            <a:pPr eaLnBrk="1" hangingPunct="1"/>
            <a:r>
              <a:rPr lang="zh-TW" altLang="en-US" sz="3600" dirty="0"/>
              <a:t>適應方式</a:t>
            </a:r>
            <a:br>
              <a:rPr lang="zh-TW" altLang="en-US" sz="3600" dirty="0"/>
            </a:br>
            <a:r>
              <a:rPr lang="zh-TW" altLang="en-US" sz="3600" dirty="0"/>
              <a:t>大部分根系廣而淺，以方便在降雨時吸收大量水分，或根深達地下</a:t>
            </a:r>
            <a:r>
              <a:rPr lang="en-US" altLang="zh-TW" sz="3600" dirty="0"/>
              <a:t>30</a:t>
            </a:r>
            <a:r>
              <a:rPr lang="zh-TW" altLang="en-US" sz="3600" dirty="0"/>
              <a:t>公尺以上，以吸取地下水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3600" b="1" dirty="0">
                <a:solidFill>
                  <a:schemeClr val="bg1"/>
                </a:solidFill>
              </a:rPr>
              <a:t>仙人掌 </a:t>
            </a:r>
            <a:r>
              <a:rPr lang="en-US" altLang="zh-TW" sz="3600" b="1" dirty="0">
                <a:solidFill>
                  <a:schemeClr val="bg1"/>
                </a:solidFill>
              </a:rPr>
              <a:t>–</a:t>
            </a:r>
            <a:r>
              <a:rPr lang="en-US" altLang="zh-TW" sz="3600" dirty="0"/>
              <a:t> </a:t>
            </a:r>
            <a:br>
              <a:rPr lang="en-US" altLang="zh-TW" sz="3600" dirty="0"/>
            </a:br>
            <a:r>
              <a:rPr lang="zh-TW" altLang="en-US" sz="3600" b="1" dirty="0">
                <a:solidFill>
                  <a:schemeClr val="bg1"/>
                </a:solidFill>
              </a:rPr>
              <a:t>葉特化成針狀，</a:t>
            </a:r>
            <a:r>
              <a:rPr kumimoji="0" lang="zh-TW" altLang="en-US" sz="3600" b="1" dirty="0">
                <a:solidFill>
                  <a:schemeClr val="bg1"/>
                </a:solidFill>
              </a:rPr>
              <a:t>減</a:t>
            </a:r>
            <a:r>
              <a:rPr lang="zh-TW" altLang="en-US" sz="3600" b="1" dirty="0">
                <a:solidFill>
                  <a:schemeClr val="bg1"/>
                </a:solidFill>
              </a:rPr>
              <a:t>少水份散發</a:t>
            </a:r>
            <a:r>
              <a:rPr lang="en-US" altLang="en-US" sz="3600" b="1" dirty="0">
                <a:solidFill>
                  <a:schemeClr val="bg1"/>
                </a:solidFill>
              </a:rPr>
              <a:t>，</a:t>
            </a:r>
            <a:br>
              <a:rPr lang="zh-TW" altLang="en-US" sz="3600" b="1" dirty="0">
                <a:solidFill>
                  <a:schemeClr val="bg1"/>
                </a:solidFill>
              </a:rPr>
            </a:br>
            <a:r>
              <a:rPr lang="zh-TW" altLang="en-US" sz="3600" b="1" dirty="0">
                <a:solidFill>
                  <a:schemeClr val="bg1"/>
                </a:solidFill>
              </a:rPr>
              <a:t>胖胖的綠色莖能存儲存水分，也能行光合作用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4" name="Picture 2" descr="D:\99-1\Dropbox\97琳\6下生物與環境\P1070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9050"/>
            <a:ext cx="91186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74825" y="115889"/>
            <a:ext cx="8642350" cy="132397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+mj-ea"/>
                <a:ea typeface="+mj-ea"/>
              </a:rPr>
              <a:t>猴麵包樹</a:t>
            </a:r>
            <a:endParaRPr lang="en-US" altLang="zh-TW" sz="4000" dirty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4000" dirty="0">
                <a:latin typeface="+mj-ea"/>
                <a:ea typeface="+mj-ea"/>
              </a:rPr>
              <a:t>粗大的</a:t>
            </a:r>
            <a:r>
              <a:rPr lang="zh-TW" altLang="zh-TW" sz="4000" dirty="0">
                <a:latin typeface="+mj-ea"/>
                <a:ea typeface="+mj-ea"/>
              </a:rPr>
              <a:t>樹幹</a:t>
            </a:r>
            <a:r>
              <a:rPr lang="zh-TW" altLang="en-US" sz="4000" dirty="0">
                <a:latin typeface="+mj-ea"/>
                <a:ea typeface="+mj-ea"/>
              </a:rPr>
              <a:t>能</a:t>
            </a:r>
            <a:r>
              <a:rPr lang="zh-TW" altLang="zh-TW" sz="4000" dirty="0">
                <a:latin typeface="+mj-ea"/>
                <a:ea typeface="+mj-ea"/>
              </a:rPr>
              <a:t>儲存水</a:t>
            </a:r>
            <a:r>
              <a:rPr lang="en-US" altLang="zh-TW" sz="4000" dirty="0">
                <a:latin typeface="+mj-ea"/>
                <a:ea typeface="+mj-ea"/>
              </a:rPr>
              <a:t>-</a:t>
            </a:r>
            <a:r>
              <a:rPr lang="zh-TW" altLang="zh-TW" sz="4000" dirty="0">
                <a:latin typeface="+mj-ea"/>
                <a:ea typeface="+mj-ea"/>
              </a:rPr>
              <a:t>可達12萬公升</a:t>
            </a:r>
            <a:endParaRPr lang="zh-TW" altLang="en-US" sz="4000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8" name="Picture 2" descr="D:\99-1\Dropbox\97琳\6下生物與環境\P1070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-23813"/>
            <a:ext cx="9180513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71664" y="5229201"/>
            <a:ext cx="6984777" cy="132343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dirty="0">
                <a:latin typeface="+mj-ea"/>
                <a:ea typeface="+mj-ea"/>
              </a:rPr>
              <a:t>特化成</a:t>
            </a:r>
            <a:r>
              <a:rPr lang="zh-TW" altLang="en-US" sz="4000">
                <a:latin typeface="+mj-ea"/>
                <a:ea typeface="+mj-ea"/>
              </a:rPr>
              <a:t>白色絨毛狀的葉子：</a:t>
            </a:r>
            <a:br>
              <a:rPr lang="en-US" altLang="zh-TW" sz="4000" dirty="0">
                <a:latin typeface="+mj-ea"/>
                <a:ea typeface="+mj-ea"/>
              </a:rPr>
            </a:br>
            <a:r>
              <a:rPr lang="zh-TW" altLang="en-US" sz="4000" dirty="0">
                <a:latin typeface="+mj-ea"/>
                <a:ea typeface="+mj-ea"/>
              </a:rPr>
              <a:t>防曬傷、反射強烈陽光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072D08"/>
            </a:gs>
            <a:gs pos="0">
              <a:srgbClr val="95C79F"/>
            </a:gs>
            <a:gs pos="98333">
              <a:srgbClr val="A5D7B4"/>
            </a:gs>
            <a:gs pos="82000">
              <a:srgbClr val="092B0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450"/>
            <a:ext cx="8229600" cy="78263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bg1"/>
                </a:solidFill>
              </a:rPr>
              <a:t>草原 </a:t>
            </a:r>
            <a:r>
              <a:rPr lang="en-US" altLang="zh-TW">
                <a:solidFill>
                  <a:schemeClr val="bg1"/>
                </a:solidFill>
                <a:latin typeface="標楷體" pitchFamily="65" charset="-120"/>
              </a:rPr>
              <a:t>–</a:t>
            </a:r>
            <a:r>
              <a:rPr lang="zh-TW" altLang="en-US">
                <a:solidFill>
                  <a:schemeClr val="bg1"/>
                </a:solidFill>
              </a:rPr>
              <a:t>植物篇</a:t>
            </a:r>
          </a:p>
        </p:txBody>
      </p:sp>
      <p:sp>
        <p:nvSpPr>
          <p:cNvPr id="28675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1981200" y="981075"/>
            <a:ext cx="8229600" cy="5145088"/>
          </a:xfrm>
        </p:spPr>
        <p:txBody>
          <a:bodyPr/>
          <a:lstStyle/>
          <a:p>
            <a:pPr eaLnBrk="1" hangingPunct="1"/>
            <a:r>
              <a:rPr lang="zh-TW" altLang="en-US" sz="3600">
                <a:solidFill>
                  <a:schemeClr val="bg1"/>
                </a:solidFill>
              </a:rPr>
              <a:t>植物種類稀少</a:t>
            </a:r>
            <a:br>
              <a:rPr lang="zh-TW" altLang="en-US" sz="3600">
                <a:solidFill>
                  <a:schemeClr val="bg1"/>
                </a:solidFill>
              </a:rPr>
            </a:br>
            <a:r>
              <a:rPr lang="zh-TW" altLang="en-US" sz="3600">
                <a:solidFill>
                  <a:schemeClr val="bg1"/>
                </a:solidFill>
              </a:rPr>
              <a:t>稀疏的落葉木、</a:t>
            </a:r>
            <a:r>
              <a:rPr lang="zh-TW" altLang="en-US" sz="3600">
                <a:solidFill>
                  <a:srgbClr val="CCFFFF"/>
                </a:solidFill>
              </a:rPr>
              <a:t>矮林</a:t>
            </a:r>
            <a:r>
              <a:rPr lang="zh-TW" altLang="zh-TW" sz="3600">
                <a:solidFill>
                  <a:schemeClr val="bg1"/>
                </a:solidFill>
              </a:rPr>
              <a:t>、</a:t>
            </a:r>
            <a:r>
              <a:rPr lang="zh-TW" altLang="en-US" sz="3600">
                <a:solidFill>
                  <a:srgbClr val="CCFFFF"/>
                </a:solidFill>
              </a:rPr>
              <a:t>菊科</a:t>
            </a:r>
            <a:r>
              <a:rPr lang="zh-TW" altLang="en-US" sz="3600">
                <a:solidFill>
                  <a:schemeClr val="bg1"/>
                </a:solidFill>
              </a:rPr>
              <a:t>植物</a:t>
            </a:r>
            <a:br>
              <a:rPr lang="zh-TW" altLang="en-US" sz="3600">
                <a:solidFill>
                  <a:schemeClr val="bg1"/>
                </a:solidFill>
              </a:rPr>
            </a:br>
            <a:r>
              <a:rPr lang="zh-TW" altLang="en-US" sz="3600">
                <a:solidFill>
                  <a:schemeClr val="bg1"/>
                </a:solidFill>
              </a:rPr>
              <a:t>旱生</a:t>
            </a:r>
            <a:r>
              <a:rPr lang="zh-TW" altLang="en-US" sz="3600">
                <a:solidFill>
                  <a:srgbClr val="CCFFFF"/>
                </a:solidFill>
              </a:rPr>
              <a:t>禾本科植物</a:t>
            </a:r>
            <a:endParaRPr lang="zh-TW" altLang="en-US" sz="3600">
              <a:solidFill>
                <a:schemeClr val="bg1"/>
              </a:solidFill>
            </a:endParaRPr>
          </a:p>
          <a:p>
            <a:pPr eaLnBrk="1" hangingPunct="1"/>
            <a:r>
              <a:rPr lang="zh-TW" altLang="en-US" sz="3600">
                <a:solidFill>
                  <a:schemeClr val="bg1"/>
                </a:solidFill>
              </a:rPr>
              <a:t>適應特徵</a:t>
            </a:r>
            <a:br>
              <a:rPr lang="zh-TW" altLang="en-US" sz="3600">
                <a:solidFill>
                  <a:schemeClr val="bg1"/>
                </a:solidFill>
              </a:rPr>
            </a:br>
            <a:r>
              <a:rPr lang="zh-TW" altLang="en-US" sz="3600">
                <a:solidFill>
                  <a:schemeClr val="bg1"/>
                </a:solidFill>
              </a:rPr>
              <a:t>有</a:t>
            </a:r>
            <a:r>
              <a:rPr lang="zh-TW" altLang="en-US" sz="3600">
                <a:solidFill>
                  <a:srgbClr val="CCFFFF"/>
                </a:solidFill>
              </a:rPr>
              <a:t>發達的根系</a:t>
            </a:r>
            <a:r>
              <a:rPr lang="zh-TW" altLang="en-US" sz="3600">
                <a:solidFill>
                  <a:schemeClr val="bg1"/>
                </a:solidFill>
              </a:rPr>
              <a:t>，且以</a:t>
            </a:r>
            <a:r>
              <a:rPr lang="zh-TW" altLang="en-US" sz="3600">
                <a:solidFill>
                  <a:srgbClr val="CCFFFF"/>
                </a:solidFill>
              </a:rPr>
              <a:t>細根</a:t>
            </a:r>
            <a:r>
              <a:rPr lang="zh-TW" altLang="en-US" sz="3600">
                <a:solidFill>
                  <a:schemeClr val="bg1"/>
                </a:solidFill>
              </a:rPr>
              <a:t>為主，</a:t>
            </a:r>
            <a:br>
              <a:rPr lang="zh-TW" altLang="en-US" sz="3600">
                <a:solidFill>
                  <a:schemeClr val="bg1"/>
                </a:solidFill>
              </a:rPr>
            </a:br>
            <a:r>
              <a:rPr lang="zh-TW" altLang="en-US" sz="3600">
                <a:solidFill>
                  <a:schemeClr val="bg1"/>
                </a:solidFill>
              </a:rPr>
              <a:t>地下部分現存量是地上部分現存量的</a:t>
            </a:r>
            <a:r>
              <a:rPr lang="en-US" altLang="zh-TW" sz="3600">
                <a:solidFill>
                  <a:schemeClr val="bg1"/>
                </a:solidFill>
              </a:rPr>
              <a:t>5</a:t>
            </a:r>
            <a:r>
              <a:rPr lang="zh-TW" altLang="en-US" sz="3600">
                <a:solidFill>
                  <a:schemeClr val="bg1"/>
                </a:solidFill>
              </a:rPr>
              <a:t>倍以上</a:t>
            </a:r>
            <a:br>
              <a:rPr lang="zh-TW" altLang="en-US" sz="3600">
                <a:solidFill>
                  <a:schemeClr val="bg1"/>
                </a:solidFill>
              </a:rPr>
            </a:br>
            <a:endParaRPr lang="zh-TW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796925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bg1">
                    <a:lumMod val="95000"/>
                  </a:schemeClr>
                </a:solidFill>
              </a:rPr>
              <a:t>沙漠</a:t>
            </a:r>
          </a:p>
        </p:txBody>
      </p:sp>
      <p:pic>
        <p:nvPicPr>
          <p:cNvPr id="164868" name="Picture 4" descr="沙漠-地圖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765175"/>
            <a:ext cx="1014095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15913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bg1"/>
                </a:solidFill>
              </a:rPr>
              <a:t>草原</a:t>
            </a:r>
          </a:p>
        </p:txBody>
      </p:sp>
      <p:pic>
        <p:nvPicPr>
          <p:cNvPr id="16388" name="Picture 4" descr="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51"/>
            <a:ext cx="9144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8926" y="4292600"/>
            <a:ext cx="9109075" cy="2520950"/>
          </a:xfrm>
          <a:gradFill rotWithShape="1">
            <a:gsLst>
              <a:gs pos="0">
                <a:srgbClr val="BBE0E3"/>
              </a:gs>
              <a:gs pos="100000">
                <a:srgbClr val="CCFFFF"/>
              </a:gs>
            </a:gsLst>
            <a:lin ang="5400000" scaled="1"/>
          </a:gradFill>
        </p:spPr>
        <p:txBody>
          <a:bodyPr/>
          <a:lstStyle/>
          <a:p>
            <a:pPr marL="1071563" eaLnBrk="1" hangingPunct="1">
              <a:lnSpc>
                <a:spcPct val="90000"/>
              </a:lnSpc>
            </a:pPr>
            <a:r>
              <a:rPr lang="zh-TW" altLang="en-US" sz="3600"/>
              <a:t>地勢較平坦，視野遼闊。</a:t>
            </a:r>
          </a:p>
          <a:p>
            <a:pPr marL="1071563" eaLnBrk="1" hangingPunct="1">
              <a:lnSpc>
                <a:spcPct val="90000"/>
              </a:lnSpc>
            </a:pPr>
            <a:r>
              <a:rPr lang="zh-TW" altLang="en-US" sz="3600"/>
              <a:t>林木稀疏</a:t>
            </a:r>
            <a:r>
              <a:rPr lang="zh-TW" altLang="en-US"/>
              <a:t>，以長短草為主</a:t>
            </a:r>
            <a:endParaRPr lang="zh-TW" altLang="en-US" sz="3600"/>
          </a:p>
          <a:p>
            <a:pPr marL="1071563" eaLnBrk="1" hangingPunct="1">
              <a:lnSpc>
                <a:spcPct val="90000"/>
              </a:lnSpc>
            </a:pPr>
            <a:r>
              <a:rPr lang="zh-TW" altLang="en-US" sz="3600"/>
              <a:t>氣候分乾、溼</a:t>
            </a:r>
            <a:r>
              <a:rPr lang="en-US" altLang="zh-TW" sz="3600"/>
              <a:t>(</a:t>
            </a:r>
            <a:r>
              <a:rPr lang="zh-TW" altLang="en-US" sz="3600"/>
              <a:t>雨季</a:t>
            </a:r>
            <a:r>
              <a:rPr lang="en-US" altLang="zh-TW" sz="3600"/>
              <a:t>)</a:t>
            </a:r>
            <a:r>
              <a:rPr lang="zh-TW" altLang="en-US" sz="3600"/>
              <a:t>兩季，溫差大 </a:t>
            </a:r>
          </a:p>
          <a:p>
            <a:pPr marL="1071563" eaLnBrk="1" hangingPunct="1">
              <a:lnSpc>
                <a:spcPct val="90000"/>
              </a:lnSpc>
            </a:pPr>
            <a:r>
              <a:rPr lang="zh-TW" altLang="en-US" sz="3600"/>
              <a:t>溼季是主要的繁殖季節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256588" y="112714"/>
            <a:ext cx="2216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000066"/>
                </a:solidFill>
                <a:latin typeface="Arial" charset="0"/>
              </a:rPr>
              <a:t>北美大草原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959600" y="2708275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000066"/>
                </a:solidFill>
                <a:latin typeface="Arial" charset="0"/>
              </a:rPr>
              <a:t>南美大草原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992313" y="41275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000066"/>
                </a:solidFill>
                <a:latin typeface="Arial" charset="0"/>
              </a:rPr>
              <a:t>中亞大草原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071813" y="3429000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000066"/>
                </a:solidFill>
                <a:latin typeface="Arial" charset="0"/>
              </a:rPr>
              <a:t>非洲大草原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503614" y="620714"/>
            <a:ext cx="504825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2782889" y="3500438"/>
            <a:ext cx="43338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8832851" y="692151"/>
            <a:ext cx="576263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 flipV="1">
            <a:off x="9048750" y="3141664"/>
            <a:ext cx="935038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 flipH="1" flipV="1">
            <a:off x="2927351" y="2708276"/>
            <a:ext cx="288925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1524000" y="2997200"/>
            <a:ext cx="91440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63" name="Text Box 16"/>
          <p:cNvSpPr txBox="1">
            <a:spLocks noChangeArrowheads="1"/>
          </p:cNvSpPr>
          <p:nvPr/>
        </p:nvSpPr>
        <p:spPr bwMode="auto">
          <a:xfrm>
            <a:off x="6383338" y="3500439"/>
            <a:ext cx="2216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000066"/>
                </a:solidFill>
                <a:latin typeface="Arial" charset="0"/>
              </a:rPr>
              <a:t>北澳大利亞</a:t>
            </a:r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 flipH="1" flipV="1">
            <a:off x="5735639" y="3500439"/>
            <a:ext cx="7207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072D08"/>
            </a:gs>
            <a:gs pos="0">
              <a:srgbClr val="95C79F"/>
            </a:gs>
            <a:gs pos="98333">
              <a:srgbClr val="A5D7B4"/>
            </a:gs>
            <a:gs pos="82000">
              <a:srgbClr val="092B0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08050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bg1"/>
                </a:solidFill>
              </a:rPr>
              <a:t>草原 </a:t>
            </a:r>
            <a:r>
              <a:rPr lang="en-US" altLang="zh-TW">
                <a:solidFill>
                  <a:schemeClr val="bg1"/>
                </a:solidFill>
                <a:latin typeface="標楷體" pitchFamily="65" charset="-120"/>
              </a:rPr>
              <a:t>–</a:t>
            </a:r>
            <a:r>
              <a:rPr lang="zh-TW" altLang="en-US">
                <a:solidFill>
                  <a:schemeClr val="bg1"/>
                </a:solidFill>
              </a:rPr>
              <a:t>動物篇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836614"/>
            <a:ext cx="8229600" cy="547270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>
                <a:solidFill>
                  <a:schemeClr val="bg1"/>
                </a:solidFill>
              </a:rPr>
              <a:t>以草食性動物居多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>
                <a:solidFill>
                  <a:schemeClr val="bg1"/>
                </a:solidFill>
              </a:rPr>
              <a:t>大型有蹄類</a:t>
            </a:r>
            <a:br>
              <a:rPr lang="zh-TW" altLang="en-US" sz="2800" dirty="0">
                <a:solidFill>
                  <a:schemeClr val="bg1"/>
                </a:solidFill>
              </a:rPr>
            </a:br>
            <a:r>
              <a:rPr lang="zh-TW" altLang="en-US" sz="2800" dirty="0">
                <a:solidFill>
                  <a:schemeClr val="bg1"/>
                </a:solidFill>
              </a:rPr>
              <a:t>野牛、羚羊</a:t>
            </a:r>
            <a:r>
              <a:rPr lang="en-US" altLang="zh-TW" sz="2800" dirty="0">
                <a:solidFill>
                  <a:schemeClr val="bg1"/>
                </a:solidFill>
              </a:rPr>
              <a:t>(</a:t>
            </a:r>
            <a:r>
              <a:rPr lang="zh-TW" altLang="en-US" sz="2800" dirty="0">
                <a:solidFill>
                  <a:schemeClr val="bg1"/>
                </a:solidFill>
              </a:rPr>
              <a:t>非洲</a:t>
            </a:r>
            <a:r>
              <a:rPr lang="en-US" altLang="zh-TW" sz="2800" dirty="0">
                <a:solidFill>
                  <a:schemeClr val="bg1"/>
                </a:solidFill>
              </a:rPr>
              <a:t>)</a:t>
            </a:r>
            <a:r>
              <a:rPr lang="zh-TW" altLang="en-US" sz="2800" dirty="0">
                <a:solidFill>
                  <a:schemeClr val="bg1"/>
                </a:solidFill>
              </a:rPr>
              <a:t>、斑馬、犀牛、長頸鹿、袋鼠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>
                <a:solidFill>
                  <a:schemeClr val="bg1"/>
                </a:solidFill>
              </a:rPr>
              <a:t>嚙齒動物</a:t>
            </a:r>
            <a:r>
              <a:rPr lang="en-US" altLang="zh-TW" sz="2800" dirty="0">
                <a:solidFill>
                  <a:schemeClr val="bg1"/>
                </a:solidFill>
              </a:rPr>
              <a:t>(</a:t>
            </a:r>
            <a:r>
              <a:rPr lang="zh-TW" altLang="en-US" sz="2800" dirty="0">
                <a:solidFill>
                  <a:schemeClr val="bg1"/>
                </a:solidFill>
              </a:rPr>
              <a:t>掘穴哺乳類</a:t>
            </a:r>
            <a:r>
              <a:rPr lang="en-US" altLang="zh-TW" sz="2800" dirty="0">
                <a:solidFill>
                  <a:schemeClr val="bg1"/>
                </a:solidFill>
              </a:rPr>
              <a:t>)</a:t>
            </a:r>
            <a:br>
              <a:rPr lang="en-US" altLang="zh-TW" sz="2800" dirty="0">
                <a:solidFill>
                  <a:schemeClr val="bg1"/>
                </a:solidFill>
              </a:rPr>
            </a:br>
            <a:r>
              <a:rPr lang="zh-TW" altLang="en-US" sz="2800" dirty="0">
                <a:solidFill>
                  <a:schemeClr val="bg1"/>
                </a:solidFill>
              </a:rPr>
              <a:t>土撥鼠、兔子、食蟻獸 </a:t>
            </a:r>
            <a:r>
              <a:rPr lang="en-US" altLang="zh-TW" sz="2800" dirty="0">
                <a:solidFill>
                  <a:schemeClr val="bg1"/>
                </a:solidFill>
              </a:rPr>
              <a:t>(</a:t>
            </a:r>
            <a:r>
              <a:rPr lang="zh-TW" altLang="en-US" sz="2800" dirty="0">
                <a:solidFill>
                  <a:schemeClr val="bg1"/>
                </a:solidFill>
              </a:rPr>
              <a:t>土豚</a:t>
            </a:r>
            <a:r>
              <a:rPr lang="en-US" altLang="zh-TW" sz="2800" dirty="0">
                <a:solidFill>
                  <a:schemeClr val="bg1"/>
                </a:solidFill>
              </a:rPr>
              <a:t>)</a:t>
            </a:r>
            <a:r>
              <a:rPr lang="zh-TW" altLang="en-US" sz="2800" dirty="0">
                <a:solidFill>
                  <a:schemeClr val="bg1"/>
                </a:solidFill>
              </a:rPr>
              <a:t>、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>
                <a:solidFill>
                  <a:schemeClr val="bg1"/>
                </a:solidFill>
              </a:rPr>
              <a:t>肉食性動物</a:t>
            </a:r>
            <a:br>
              <a:rPr lang="zh-TW" altLang="en-US" sz="2800" dirty="0">
                <a:solidFill>
                  <a:schemeClr val="bg1"/>
                </a:solidFill>
              </a:rPr>
            </a:br>
            <a:r>
              <a:rPr lang="zh-TW" altLang="en-US" sz="2800" dirty="0">
                <a:solidFill>
                  <a:schemeClr val="bg1"/>
                </a:solidFill>
              </a:rPr>
              <a:t>獅子、狼、豹、印度豹、野犬</a:t>
            </a:r>
            <a:r>
              <a:rPr lang="en-US" altLang="zh-TW" sz="2800" dirty="0">
                <a:solidFill>
                  <a:schemeClr val="bg1"/>
                </a:solidFill>
              </a:rPr>
              <a:t>(</a:t>
            </a:r>
            <a:r>
              <a:rPr lang="zh-TW" altLang="en-US" sz="2800" dirty="0">
                <a:solidFill>
                  <a:schemeClr val="bg1"/>
                </a:solidFill>
              </a:rPr>
              <a:t>澳洲</a:t>
            </a:r>
            <a:r>
              <a:rPr lang="en-US" altLang="zh-TW" sz="28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>
                <a:solidFill>
                  <a:schemeClr val="bg1"/>
                </a:solidFill>
              </a:rPr>
              <a:t>鳥類 </a:t>
            </a:r>
            <a:r>
              <a:rPr lang="en-US" altLang="zh-TW" sz="2800" dirty="0">
                <a:solidFill>
                  <a:schemeClr val="bg1"/>
                </a:solidFill>
              </a:rPr>
              <a:t>–</a:t>
            </a:r>
            <a:r>
              <a:rPr lang="zh-TW" altLang="en-US" sz="2800" dirty="0">
                <a:solidFill>
                  <a:schemeClr val="bg1"/>
                </a:solidFill>
              </a:rPr>
              <a:t>生活在水域</a:t>
            </a:r>
            <a:br>
              <a:rPr lang="zh-TW" altLang="en-US" sz="2800" dirty="0">
                <a:solidFill>
                  <a:schemeClr val="bg1"/>
                </a:solidFill>
              </a:rPr>
            </a:br>
            <a:r>
              <a:rPr lang="zh-TW" altLang="en-US" sz="2800" dirty="0">
                <a:solidFill>
                  <a:schemeClr val="bg1"/>
                </a:solidFill>
              </a:rPr>
              <a:t>雉雞、鴕鳥</a:t>
            </a:r>
            <a:r>
              <a:rPr lang="en-US" altLang="zh-TW" sz="2800" dirty="0">
                <a:solidFill>
                  <a:schemeClr val="bg1"/>
                </a:solidFill>
              </a:rPr>
              <a:t>(</a:t>
            </a:r>
            <a:r>
              <a:rPr lang="zh-TW" altLang="en-US" sz="2800" dirty="0">
                <a:solidFill>
                  <a:schemeClr val="bg1"/>
                </a:solidFill>
              </a:rPr>
              <a:t>非洲</a:t>
            </a:r>
            <a:r>
              <a:rPr lang="en-US" altLang="zh-TW" sz="2800" dirty="0">
                <a:solidFill>
                  <a:schemeClr val="bg1"/>
                </a:solidFill>
              </a:rPr>
              <a:t>) </a:t>
            </a:r>
            <a:r>
              <a:rPr lang="zh-TW" altLang="en-US" sz="2800" dirty="0">
                <a:solidFill>
                  <a:schemeClr val="bg1"/>
                </a:solidFill>
              </a:rPr>
              <a:t>、鴯鶓</a:t>
            </a:r>
            <a:r>
              <a:rPr lang="en-US" altLang="zh-TW" sz="2800" dirty="0">
                <a:solidFill>
                  <a:schemeClr val="bg1"/>
                </a:solidFill>
              </a:rPr>
              <a:t>(</a:t>
            </a:r>
            <a:r>
              <a:rPr lang="zh-TW" altLang="en-US" sz="2800" dirty="0">
                <a:solidFill>
                  <a:schemeClr val="bg1"/>
                </a:solidFill>
              </a:rPr>
              <a:t>澳洲</a:t>
            </a:r>
            <a:r>
              <a:rPr lang="en-US" altLang="zh-TW" sz="28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>
                <a:solidFill>
                  <a:schemeClr val="bg1"/>
                </a:solidFill>
              </a:rPr>
              <a:t>生活適應：</a:t>
            </a:r>
            <a:br>
              <a:rPr lang="zh-TW" altLang="en-US" sz="2800" dirty="0">
                <a:solidFill>
                  <a:schemeClr val="bg1"/>
                </a:solidFill>
              </a:rPr>
            </a:br>
            <a:r>
              <a:rPr lang="zh-TW" altLang="en-US" sz="2800" dirty="0">
                <a:solidFill>
                  <a:schemeClr val="bg1"/>
                </a:solidFill>
              </a:rPr>
              <a:t>夏秋兩季，繁殖和育肥的季節。冬天，大型有蹄類及鳥類多遷往南方，嚙齒動物則進入冬眠了。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072D08"/>
            </a:gs>
            <a:gs pos="0">
              <a:srgbClr val="95C79F"/>
            </a:gs>
            <a:gs pos="98333">
              <a:srgbClr val="A5D7B4"/>
            </a:gs>
            <a:gs pos="82000">
              <a:srgbClr val="092B0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450"/>
            <a:ext cx="8229600" cy="78263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bg1"/>
                </a:solidFill>
              </a:rPr>
              <a:t>草原 </a:t>
            </a:r>
            <a:r>
              <a:rPr lang="en-US" altLang="zh-TW">
                <a:solidFill>
                  <a:schemeClr val="bg1"/>
                </a:solidFill>
                <a:latin typeface="標楷體" pitchFamily="65" charset="-120"/>
              </a:rPr>
              <a:t>–</a:t>
            </a:r>
            <a:r>
              <a:rPr lang="zh-TW" altLang="en-US">
                <a:solidFill>
                  <a:schemeClr val="bg1"/>
                </a:solidFill>
              </a:rPr>
              <a:t>生物篇</a:t>
            </a:r>
          </a:p>
        </p:txBody>
      </p:sp>
      <p:pic>
        <p:nvPicPr>
          <p:cNvPr id="156675" name="Picture 3" descr="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437063"/>
            <a:ext cx="422751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6" name="Picture 4" descr="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908050"/>
            <a:ext cx="23844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7" name="Picture 5" descr="1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765176"/>
            <a:ext cx="23177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8" name="Picture 6" descr="1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076701"/>
            <a:ext cx="374491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9" name="Picture 7" descr="1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1341439"/>
            <a:ext cx="374332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2927350" y="3667126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7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8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chemeClr val="bg1"/>
                </a:solidFill>
                <a:latin typeface="Arial" charset="0"/>
              </a:rPr>
              <a:t>獅子</a:t>
            </a: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4440238" y="3716338"/>
            <a:ext cx="125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7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8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bg1"/>
                </a:solidFill>
                <a:latin typeface="Arial" charset="0"/>
              </a:rPr>
              <a:t>長頸鹿</a:t>
            </a:r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2279650" y="5734051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7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8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bg1"/>
                </a:solidFill>
                <a:latin typeface="Arial" charset="0"/>
              </a:rPr>
              <a:t>草本植物</a:t>
            </a:r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7535863" y="3141663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7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8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chemeClr val="bg1"/>
                </a:solidFill>
                <a:latin typeface="Arial" charset="0"/>
              </a:rPr>
              <a:t>羚羊</a:t>
            </a:r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8040688" y="5734051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7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8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bg1"/>
                </a:solidFill>
                <a:latin typeface="Arial" charset="0"/>
              </a:rPr>
              <a:t>斑馬</a:t>
            </a:r>
          </a:p>
        </p:txBody>
      </p:sp>
      <p:pic>
        <p:nvPicPr>
          <p:cNvPr id="156685" name="Picture 13" descr="犀牛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940" r="4346" b="4718"/>
          <a:stretch>
            <a:fillRect/>
          </a:stretch>
        </p:blipFill>
        <p:spPr bwMode="auto">
          <a:xfrm>
            <a:off x="3216276" y="1052513"/>
            <a:ext cx="5616575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6" name="Picture 14" descr="鴯鶓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052514"/>
            <a:ext cx="535781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7" name="Picture 15" descr="警察與鴕鳥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414"/>
            <a:ext cx="8316912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0" grpId="0"/>
      <p:bldP spid="156680" grpId="1"/>
      <p:bldP spid="156681" grpId="0"/>
      <p:bldP spid="156681" grpId="1"/>
      <p:bldP spid="156682" grpId="0"/>
      <p:bldP spid="156682" grpId="1"/>
      <p:bldP spid="156683" grpId="0"/>
      <p:bldP spid="156683" grpId="1"/>
      <p:bldP spid="156684" grpId="0"/>
      <p:bldP spid="15668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384" y="1556792"/>
            <a:ext cx="11089232" cy="4824188"/>
          </a:xfrm>
          <a:solidFill>
            <a:schemeClr val="bg1">
              <a:alpha val="63136"/>
            </a:schemeClr>
          </a:solidFill>
        </p:spPr>
        <p:txBody>
          <a:bodyPr/>
          <a:lstStyle/>
          <a:p>
            <a:pPr eaLnBrk="1" hangingPunct="1"/>
            <a:r>
              <a:rPr lang="zh-TW" altLang="en-US" sz="3600" dirty="0"/>
              <a:t>分佈：</a:t>
            </a:r>
            <a:br>
              <a:rPr lang="zh-TW" altLang="en-US" sz="3600" dirty="0"/>
            </a:br>
            <a:r>
              <a:rPr lang="zh-TW" altLang="en-US" sz="3600" dirty="0"/>
              <a:t>赤道一帶</a:t>
            </a:r>
            <a:r>
              <a:rPr lang="en-US" altLang="zh-TW" sz="3600" dirty="0"/>
              <a:t>(</a:t>
            </a:r>
            <a:r>
              <a:rPr lang="zh-TW" altLang="en-US" sz="3600" dirty="0"/>
              <a:t>南北緯</a:t>
            </a:r>
            <a:r>
              <a:rPr lang="en-US" altLang="zh-TW" sz="3600" dirty="0"/>
              <a:t>10</a:t>
            </a:r>
            <a:r>
              <a:rPr lang="zh-TW" altLang="en-US" sz="3600" dirty="0"/>
              <a:t>度之間</a:t>
            </a:r>
            <a:r>
              <a:rPr lang="en-US" altLang="zh-TW" sz="3600" dirty="0"/>
              <a:t>)</a:t>
            </a:r>
            <a:br>
              <a:rPr lang="en-US" altLang="zh-TW" sz="3600" dirty="0"/>
            </a:br>
            <a:r>
              <a:rPr lang="zh-TW" altLang="en-US" sz="3600" b="1" dirty="0">
                <a:solidFill>
                  <a:srgbClr val="000099"/>
                </a:solidFill>
              </a:rPr>
              <a:t>東南亞各島嶼</a:t>
            </a:r>
            <a:r>
              <a:rPr lang="zh-TW" altLang="en-US" sz="3600" dirty="0"/>
              <a:t>、</a:t>
            </a:r>
            <a:r>
              <a:rPr lang="zh-TW" altLang="en-US" sz="3600" b="1" dirty="0">
                <a:solidFill>
                  <a:srgbClr val="000099"/>
                </a:solidFill>
              </a:rPr>
              <a:t>非洲剛果河</a:t>
            </a:r>
            <a:r>
              <a:rPr lang="zh-TW" altLang="en-US" sz="3600" dirty="0"/>
              <a:t>流域</a:t>
            </a:r>
            <a:br>
              <a:rPr lang="zh-TW" altLang="en-US" sz="3600" dirty="0"/>
            </a:br>
            <a:r>
              <a:rPr lang="zh-TW" altLang="en-US" sz="3600" b="1" dirty="0">
                <a:solidFill>
                  <a:srgbClr val="000099"/>
                </a:solidFill>
              </a:rPr>
              <a:t>南美亞馬遜河</a:t>
            </a:r>
            <a:r>
              <a:rPr lang="en-US" altLang="zh-TW" sz="3600" dirty="0"/>
              <a:t>(1100</a:t>
            </a:r>
            <a:r>
              <a:rPr lang="zh-TW" altLang="en-US" sz="3600" dirty="0"/>
              <a:t>條支流</a:t>
            </a:r>
            <a:r>
              <a:rPr lang="en-US" altLang="zh-TW" sz="3600" dirty="0"/>
              <a:t>)</a:t>
            </a:r>
            <a:r>
              <a:rPr lang="zh-TW" altLang="en-US" sz="3600" dirty="0"/>
              <a:t>流域</a:t>
            </a:r>
          </a:p>
          <a:p>
            <a:pPr eaLnBrk="1" hangingPunct="1"/>
            <a:r>
              <a:rPr lang="zh-TW" altLang="en-US" sz="3600" dirty="0"/>
              <a:t>氣候</a:t>
            </a:r>
            <a:br>
              <a:rPr lang="zh-TW" altLang="en-US" sz="3600" dirty="0"/>
            </a:br>
            <a:r>
              <a:rPr lang="zh-TW" altLang="en-US" sz="3600" b="1" dirty="0">
                <a:solidFill>
                  <a:srgbClr val="000099"/>
                </a:solidFill>
              </a:rPr>
              <a:t>全年都是夏天</a:t>
            </a:r>
            <a:r>
              <a:rPr lang="zh-TW" altLang="en-US" sz="3600" dirty="0"/>
              <a:t>，各月</a:t>
            </a:r>
            <a:r>
              <a:rPr lang="zh-TW" altLang="en-US" sz="3600" dirty="0">
                <a:solidFill>
                  <a:schemeClr val="accent2"/>
                </a:solidFill>
              </a:rPr>
              <a:t>平均溫度約</a:t>
            </a:r>
            <a:r>
              <a:rPr lang="en-US" altLang="zh-TW" sz="3600" dirty="0">
                <a:solidFill>
                  <a:schemeClr val="accent2"/>
                </a:solidFill>
              </a:rPr>
              <a:t>25-28</a:t>
            </a:r>
            <a:r>
              <a:rPr lang="zh-TW" altLang="en-US" sz="3600" dirty="0"/>
              <a:t>度，</a:t>
            </a:r>
            <a:br>
              <a:rPr lang="en-US" altLang="zh-TW" sz="3600" dirty="0"/>
            </a:br>
            <a:r>
              <a:rPr lang="zh-TW" altLang="en-US" sz="3600" dirty="0">
                <a:solidFill>
                  <a:schemeClr val="accent2"/>
                </a:solidFill>
              </a:rPr>
              <a:t>年雨量</a:t>
            </a:r>
            <a:r>
              <a:rPr lang="en-US" altLang="zh-TW" sz="3600" dirty="0">
                <a:solidFill>
                  <a:schemeClr val="accent2"/>
                </a:solidFill>
              </a:rPr>
              <a:t>2000-4000</a:t>
            </a:r>
            <a:r>
              <a:rPr lang="zh-TW" altLang="en-US" sz="3600" dirty="0">
                <a:solidFill>
                  <a:srgbClr val="CC3300"/>
                </a:solidFill>
              </a:rPr>
              <a:t>公釐</a:t>
            </a:r>
            <a:r>
              <a:rPr lang="zh-TW" altLang="en-US" sz="3600" dirty="0"/>
              <a:t>，約有</a:t>
            </a:r>
            <a:r>
              <a:rPr lang="en-US" altLang="zh-TW" sz="3600" dirty="0"/>
              <a:t>75-150</a:t>
            </a:r>
            <a:r>
              <a:rPr lang="zh-TW" altLang="en-US" sz="3600" dirty="0"/>
              <a:t>天下雷陣雨，</a:t>
            </a:r>
            <a:br>
              <a:rPr lang="en-US" altLang="zh-TW" sz="3600" dirty="0"/>
            </a:br>
            <a:r>
              <a:rPr lang="en-US" altLang="zh-TW" sz="3600" dirty="0"/>
              <a:t>(</a:t>
            </a:r>
            <a:r>
              <a:rPr lang="zh-TW" altLang="en-US" sz="3600" dirty="0"/>
              <a:t>爪哇有</a:t>
            </a:r>
            <a:r>
              <a:rPr lang="en-US" altLang="zh-TW" sz="3600" dirty="0"/>
              <a:t>320</a:t>
            </a:r>
            <a:r>
              <a:rPr lang="zh-TW" altLang="en-US" sz="3600" dirty="0"/>
              <a:t>天</a:t>
            </a:r>
            <a:r>
              <a:rPr lang="en-US" altLang="zh-TW" sz="3600" dirty="0"/>
              <a:t>)</a:t>
            </a:r>
            <a:r>
              <a:rPr lang="zh-TW" altLang="en-US" sz="3600" dirty="0"/>
              <a:t>，溼度高。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5889"/>
            <a:ext cx="8229600" cy="936625"/>
          </a:xfrm>
        </p:spPr>
        <p:txBody>
          <a:bodyPr/>
          <a:lstStyle/>
          <a:p>
            <a:pPr eaLnBrk="1" hangingPunct="1"/>
            <a:r>
              <a:rPr lang="zh-TW" altLang="en-US"/>
              <a:t>熱帶雨林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072D08"/>
            </a:gs>
            <a:gs pos="0">
              <a:srgbClr val="95C79F"/>
            </a:gs>
            <a:gs pos="98333">
              <a:srgbClr val="A5D7B4"/>
            </a:gs>
            <a:gs pos="82000">
              <a:srgbClr val="092B0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solidFill>
                  <a:schemeClr val="bg1"/>
                </a:solidFill>
              </a:rPr>
              <a:t>草原 </a:t>
            </a:r>
            <a:r>
              <a:rPr lang="en-US" altLang="zh-TW">
                <a:solidFill>
                  <a:schemeClr val="bg1"/>
                </a:solidFill>
              </a:rPr>
              <a:t>--</a:t>
            </a:r>
            <a:r>
              <a:rPr lang="zh-TW" altLang="en-US">
                <a:solidFill>
                  <a:schemeClr val="bg1"/>
                </a:solidFill>
              </a:rPr>
              <a:t>功能篇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0013" y="2060575"/>
            <a:ext cx="3744912" cy="3289300"/>
          </a:xfrm>
        </p:spPr>
        <p:txBody>
          <a:bodyPr/>
          <a:lstStyle/>
          <a:p>
            <a:pPr eaLnBrk="1" hangingPunct="1"/>
            <a:r>
              <a:rPr lang="zh-TW" altLang="en-US" sz="4400">
                <a:solidFill>
                  <a:schemeClr val="bg1"/>
                </a:solidFill>
              </a:rPr>
              <a:t>生態屏障</a:t>
            </a:r>
          </a:p>
          <a:p>
            <a:pPr eaLnBrk="1" hangingPunct="1"/>
            <a:r>
              <a:rPr lang="zh-TW" altLang="en-US" sz="4400">
                <a:solidFill>
                  <a:schemeClr val="bg1"/>
                </a:solidFill>
              </a:rPr>
              <a:t>保持水土</a:t>
            </a:r>
          </a:p>
          <a:p>
            <a:pPr eaLnBrk="1" hangingPunct="1"/>
            <a:r>
              <a:rPr lang="zh-TW" altLang="en-US" sz="4400">
                <a:solidFill>
                  <a:schemeClr val="bg1"/>
                </a:solidFill>
              </a:rPr>
              <a:t>改造土壤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22976" y="2060575"/>
            <a:ext cx="3744913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4400">
                <a:solidFill>
                  <a:schemeClr val="bg1"/>
                </a:solidFill>
              </a:rPr>
              <a:t>淨化空氣</a:t>
            </a:r>
          </a:p>
          <a:p>
            <a:pPr eaLnBrk="1" hangingPunct="1"/>
            <a:r>
              <a:rPr lang="zh-TW" altLang="en-US" sz="4400">
                <a:solidFill>
                  <a:schemeClr val="bg1"/>
                </a:solidFill>
              </a:rPr>
              <a:t>調節氣候</a:t>
            </a:r>
          </a:p>
          <a:p>
            <a:pPr eaLnBrk="1" hangingPunct="1"/>
            <a:r>
              <a:rPr lang="zh-TW" altLang="en-US" sz="4400">
                <a:solidFill>
                  <a:schemeClr val="bg1"/>
                </a:solidFill>
              </a:rPr>
              <a:t>防沙固沙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亞馬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919288" y="260350"/>
            <a:ext cx="8229600" cy="649288"/>
          </a:xfrm>
        </p:spPr>
        <p:txBody>
          <a:bodyPr/>
          <a:lstStyle/>
          <a:p>
            <a:pPr eaLnBrk="1" hangingPunct="1"/>
            <a:r>
              <a:rPr lang="zh-TW" altLang="en-US" sz="4800"/>
              <a:t>熱帶雨林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92313" y="1052514"/>
            <a:ext cx="8229600" cy="5545137"/>
          </a:xfrm>
          <a:solidFill>
            <a:schemeClr val="tx1">
              <a:alpha val="45882"/>
            </a:schemeClr>
          </a:solidFill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bg1"/>
                </a:solidFill>
              </a:rPr>
              <a:t>河川便是通道</a:t>
            </a:r>
          </a:p>
          <a:p>
            <a:pPr eaLnBrk="1" hangingPunct="1"/>
            <a:r>
              <a:rPr lang="zh-TW" altLang="en-US">
                <a:solidFill>
                  <a:schemeClr val="bg1"/>
                </a:solidFill>
              </a:rPr>
              <a:t>淹沒森林：赤道以北的地區，雨季在３－７月，赤道以南的則在１０－１月。</a:t>
            </a:r>
          </a:p>
          <a:p>
            <a:pPr eaLnBrk="1" hangingPunct="1"/>
            <a:r>
              <a:rPr lang="zh-TW" altLang="en-US">
                <a:solidFill>
                  <a:schemeClr val="bg1"/>
                </a:solidFill>
              </a:rPr>
              <a:t>部分的樹木因根部缺氧而暫時窒息，好像乾枯枝椏一般，水退之後，才開始長出嫩葉。</a:t>
            </a:r>
          </a:p>
          <a:p>
            <a:pPr eaLnBrk="1" hangingPunct="1"/>
            <a:r>
              <a:rPr lang="zh-TW" altLang="en-US">
                <a:solidFill>
                  <a:schemeClr val="bg1"/>
                </a:solidFill>
              </a:rPr>
              <a:t>樹蔭濃密、僅</a:t>
            </a:r>
            <a:r>
              <a:rPr lang="en-US" altLang="zh-TW">
                <a:solidFill>
                  <a:schemeClr val="bg1"/>
                </a:solidFill>
              </a:rPr>
              <a:t>1</a:t>
            </a:r>
            <a:r>
              <a:rPr lang="zh-TW" altLang="en-US">
                <a:solidFill>
                  <a:schemeClr val="bg1"/>
                </a:solidFill>
              </a:rPr>
              <a:t>％陽光到達地面，</a:t>
            </a:r>
            <a:br>
              <a:rPr lang="zh-TW" altLang="en-US">
                <a:solidFill>
                  <a:schemeClr val="bg1"/>
                </a:solidFill>
              </a:rPr>
            </a:br>
            <a:r>
              <a:rPr lang="zh-TW" altLang="en-US">
                <a:solidFill>
                  <a:schemeClr val="bg1"/>
                </a:solidFill>
              </a:rPr>
              <a:t>地面覆蓋薄腐質土層及落葉落枝，</a:t>
            </a:r>
            <a:br>
              <a:rPr lang="zh-TW" altLang="en-US">
                <a:solidFill>
                  <a:schemeClr val="bg1"/>
                </a:solidFill>
              </a:rPr>
            </a:br>
            <a:r>
              <a:rPr lang="zh-TW" altLang="en-US">
                <a:solidFill>
                  <a:schemeClr val="bg1"/>
                </a:solidFill>
              </a:rPr>
              <a:t>地面養分分解系統發達</a:t>
            </a:r>
            <a:br>
              <a:rPr lang="zh-TW" altLang="en-US">
                <a:solidFill>
                  <a:schemeClr val="bg1"/>
                </a:solidFill>
              </a:rPr>
            </a:br>
            <a:r>
              <a:rPr lang="zh-TW" altLang="en-US">
                <a:solidFill>
                  <a:schemeClr val="bg1"/>
                </a:solidFill>
              </a:rPr>
              <a:t>部分雨林長年浸水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8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亞馬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333375"/>
            <a:ext cx="8229600" cy="649288"/>
          </a:xfrm>
        </p:spPr>
        <p:txBody>
          <a:bodyPr/>
          <a:lstStyle/>
          <a:p>
            <a:pPr eaLnBrk="1" hangingPunct="1"/>
            <a:r>
              <a:rPr lang="zh-TW" altLang="en-US" sz="4800"/>
              <a:t>熱帶雨林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484314"/>
            <a:ext cx="8229600" cy="3889375"/>
          </a:xfrm>
          <a:solidFill>
            <a:schemeClr val="tx1">
              <a:alpha val="43921"/>
            </a:schemeClr>
          </a:solidFill>
        </p:spPr>
        <p:txBody>
          <a:bodyPr/>
          <a:lstStyle/>
          <a:p>
            <a:pPr eaLnBrk="1" hangingPunct="1"/>
            <a:r>
              <a:rPr lang="zh-TW" altLang="en-US" sz="3600">
                <a:solidFill>
                  <a:schemeClr val="bg1"/>
                </a:solidFill>
              </a:rPr>
              <a:t>每</a:t>
            </a:r>
            <a:r>
              <a:rPr lang="en-US" altLang="zh-TW" sz="3600">
                <a:solidFill>
                  <a:schemeClr val="bg1"/>
                </a:solidFill>
              </a:rPr>
              <a:t>1</a:t>
            </a:r>
            <a:r>
              <a:rPr lang="zh-TW" altLang="en-US" sz="3600">
                <a:solidFill>
                  <a:schemeClr val="bg1"/>
                </a:solidFill>
              </a:rPr>
              <a:t>英畝有</a:t>
            </a:r>
            <a:r>
              <a:rPr lang="en-US" altLang="zh-TW" sz="3600">
                <a:solidFill>
                  <a:schemeClr val="bg1"/>
                </a:solidFill>
              </a:rPr>
              <a:t>100</a:t>
            </a:r>
            <a:r>
              <a:rPr lang="zh-TW" altLang="en-US" sz="3600">
                <a:solidFill>
                  <a:schemeClr val="bg1"/>
                </a:solidFill>
              </a:rPr>
              <a:t>種不同樹木，全球</a:t>
            </a:r>
            <a:r>
              <a:rPr lang="en-US" altLang="zh-TW" sz="3600">
                <a:solidFill>
                  <a:schemeClr val="bg1"/>
                </a:solidFill>
              </a:rPr>
              <a:t>1/4</a:t>
            </a:r>
            <a:r>
              <a:rPr lang="zh-TW" altLang="en-US" sz="3600">
                <a:solidFill>
                  <a:schemeClr val="bg1"/>
                </a:solidFill>
              </a:rPr>
              <a:t>的光合作用在此進行，有地球的「肺」之稱，是生物生產力最高的系統。</a:t>
            </a:r>
          </a:p>
          <a:p>
            <a:pPr eaLnBrk="1" hangingPunct="1"/>
            <a:endParaRPr lang="zh-TW" altLang="en-US" sz="3600">
              <a:solidFill>
                <a:schemeClr val="bg1"/>
              </a:solidFill>
            </a:endParaRPr>
          </a:p>
          <a:p>
            <a:pPr eaLnBrk="1" hangingPunct="1"/>
            <a:r>
              <a:rPr lang="zh-TW" altLang="en-US" sz="3600">
                <a:solidFill>
                  <a:schemeClr val="bg1"/>
                </a:solidFill>
              </a:rPr>
              <a:t>一半以上的物種分佈於此，是地球最大的基因庫。</a:t>
            </a:r>
          </a:p>
          <a:p>
            <a:pPr eaLnBrk="1" hangingPunct="1"/>
            <a:endParaRPr lang="en-US" altLang="zh-TW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/>
          <p:cNvGrpSpPr>
            <a:grpSpLocks/>
          </p:cNvGrpSpPr>
          <p:nvPr/>
        </p:nvGrpSpPr>
        <p:grpSpPr bwMode="auto">
          <a:xfrm>
            <a:off x="2135189" y="404814"/>
            <a:ext cx="8281987" cy="4967287"/>
            <a:chOff x="1054" y="0"/>
            <a:chExt cx="4343" cy="2476"/>
          </a:xfrm>
        </p:grpSpPr>
        <p:pic>
          <p:nvPicPr>
            <p:cNvPr id="7173" name="Picture 5" descr="雨林分層"/>
            <p:cNvPicPr>
              <a:picLocks noChangeAspect="1" noChangeArrowheads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" y="0"/>
              <a:ext cx="3651" cy="2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4740" y="436"/>
              <a:ext cx="65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4"/>
                </a:buBlip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 b="1">
                  <a:latin typeface="Arial" charset="0"/>
                  <a:ea typeface="新細明體" pitchFamily="18" charset="-120"/>
                </a:rPr>
                <a:t>〉30m</a:t>
              </a: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694" y="1298"/>
              <a:ext cx="681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4"/>
                </a:buBlip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 b="1">
                  <a:latin typeface="Arial" charset="0"/>
                  <a:ea typeface="新細明體" pitchFamily="18" charset="-120"/>
                </a:rPr>
                <a:t>20~30m</a:t>
              </a: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4694" y="1797"/>
              <a:ext cx="65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4"/>
                </a:buBlip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 b="1">
                  <a:latin typeface="Arial" charset="0"/>
                  <a:ea typeface="新細明體" pitchFamily="18" charset="-120"/>
                </a:rPr>
                <a:t>5~20m</a:t>
              </a: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4694" y="2106"/>
              <a:ext cx="54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4"/>
                </a:buBlip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800" b="1">
                  <a:latin typeface="Arial" charset="0"/>
                  <a:ea typeface="新細明體" pitchFamily="18" charset="-120"/>
                </a:rPr>
                <a:t>〈5m</a:t>
              </a:r>
            </a:p>
          </p:txBody>
        </p:sp>
      </p:grp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zh-TW" altLang="en-US" sz="4000"/>
              <a:t>植物分層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0" y="5300664"/>
            <a:ext cx="7786688" cy="1152525"/>
          </a:xfrm>
        </p:spPr>
        <p:txBody>
          <a:bodyPr/>
          <a:lstStyle/>
          <a:p>
            <a:pPr eaLnBrk="1" hangingPunct="1"/>
            <a:r>
              <a:rPr lang="zh-TW" altLang="en-US"/>
              <a:t>林木茂密，光線幾乎無法直射到地面，底層幽暗陰森，分不清時間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3FBF3"/>
            </a:gs>
            <a:gs pos="100000">
              <a:srgbClr val="91E7C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熱帶雨林 </a:t>
            </a:r>
            <a:r>
              <a:rPr lang="en-US" altLang="zh-TW"/>
              <a:t>--</a:t>
            </a:r>
            <a:r>
              <a:rPr lang="zh-TW" altLang="en-US"/>
              <a:t>植物篇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0" y="1125538"/>
            <a:ext cx="8280400" cy="5472112"/>
          </a:xfrm>
        </p:spPr>
        <p:txBody>
          <a:bodyPr/>
          <a:lstStyle/>
          <a:p>
            <a:pPr eaLnBrk="1" hangingPunct="1"/>
            <a:r>
              <a:rPr lang="zh-TW" altLang="en-US" sz="3600"/>
              <a:t>高大的常綠</a:t>
            </a:r>
            <a:r>
              <a:rPr lang="zh-TW" altLang="en-US" sz="3600" b="1">
                <a:solidFill>
                  <a:srgbClr val="000099"/>
                </a:solidFill>
              </a:rPr>
              <a:t>闊葉喬木</a:t>
            </a:r>
            <a:r>
              <a:rPr lang="en-US" altLang="zh-TW" sz="3600"/>
              <a:t>(50-60</a:t>
            </a:r>
            <a:r>
              <a:rPr lang="zh-TW" altLang="en-US" sz="3600"/>
              <a:t>公尺</a:t>
            </a:r>
            <a:r>
              <a:rPr lang="en-US" altLang="zh-TW" sz="3600"/>
              <a:t>) </a:t>
            </a:r>
            <a:r>
              <a:rPr lang="zh-TW" altLang="en-US" sz="3600"/>
              <a:t>、</a:t>
            </a:r>
            <a:br>
              <a:rPr lang="zh-TW" altLang="en-US" sz="3600"/>
            </a:br>
            <a:r>
              <a:rPr lang="zh-TW" altLang="en-US" sz="3600"/>
              <a:t>喬木上的</a:t>
            </a:r>
            <a:r>
              <a:rPr lang="zh-TW" altLang="en-US" sz="3600" b="1">
                <a:solidFill>
                  <a:srgbClr val="000099"/>
                </a:solidFill>
              </a:rPr>
              <a:t>附生植物</a:t>
            </a:r>
            <a:r>
              <a:rPr lang="en-US" altLang="zh-TW" sz="3600"/>
              <a:t>(</a:t>
            </a:r>
            <a:r>
              <a:rPr lang="zh-TW" altLang="en-US" sz="3600"/>
              <a:t>蘭、蕨類</a:t>
            </a:r>
            <a:r>
              <a:rPr lang="zh-TW" altLang="zh-TW" sz="3600"/>
              <a:t>、地衣</a:t>
            </a:r>
            <a:r>
              <a:rPr lang="zh-TW" altLang="en-US" sz="3600"/>
              <a:t>等</a:t>
            </a:r>
            <a:r>
              <a:rPr lang="en-US" altLang="zh-TW" sz="3600"/>
              <a:t>) </a:t>
            </a:r>
            <a:r>
              <a:rPr lang="zh-TW" altLang="en-US" sz="3600"/>
              <a:t>、木質</a:t>
            </a:r>
            <a:r>
              <a:rPr lang="zh-TW" altLang="en-US" sz="3600" b="1">
                <a:solidFill>
                  <a:srgbClr val="000099"/>
                </a:solidFill>
              </a:rPr>
              <a:t>蔓藤</a:t>
            </a:r>
            <a:r>
              <a:rPr lang="zh-TW" altLang="en-US" sz="3600"/>
              <a:t>植物、</a:t>
            </a:r>
            <a:r>
              <a:rPr lang="zh-TW" altLang="en-US" sz="3600" b="1">
                <a:solidFill>
                  <a:srgbClr val="000099"/>
                </a:solidFill>
              </a:rPr>
              <a:t>蕈</a:t>
            </a:r>
            <a:r>
              <a:rPr lang="zh-TW" altLang="en-US" sz="3600"/>
              <a:t>類、</a:t>
            </a:r>
            <a:r>
              <a:rPr lang="zh-TW" altLang="en-US" sz="3600" b="1">
                <a:solidFill>
                  <a:srgbClr val="000099"/>
                </a:solidFill>
              </a:rPr>
              <a:t>苔蘚</a:t>
            </a:r>
            <a:r>
              <a:rPr lang="zh-TW" altLang="en-US" sz="3600"/>
              <a:t>、分解者</a:t>
            </a:r>
            <a:r>
              <a:rPr lang="en-US" altLang="zh-TW" sz="3600"/>
              <a:t>(</a:t>
            </a:r>
            <a:r>
              <a:rPr lang="zh-TW" altLang="en-US" sz="3600" b="1">
                <a:solidFill>
                  <a:srgbClr val="000099"/>
                </a:solidFill>
              </a:rPr>
              <a:t>菌類</a:t>
            </a:r>
            <a:r>
              <a:rPr lang="en-US" altLang="zh-TW" sz="3600"/>
              <a:t>)</a:t>
            </a:r>
          </a:p>
          <a:p>
            <a:pPr eaLnBrk="1" hangingPunct="1"/>
            <a:r>
              <a:rPr lang="zh-TW" altLang="en-US" sz="3600"/>
              <a:t>適應特徵</a:t>
            </a:r>
            <a:br>
              <a:rPr lang="zh-TW" altLang="en-US" sz="3600"/>
            </a:br>
            <a:r>
              <a:rPr lang="zh-TW" altLang="en-US" sz="3600"/>
              <a:t>樹木</a:t>
            </a:r>
            <a:r>
              <a:rPr lang="zh-TW" altLang="en-US" sz="3600" b="1">
                <a:solidFill>
                  <a:srgbClr val="000099"/>
                </a:solidFill>
              </a:rPr>
              <a:t>生長</a:t>
            </a:r>
            <a:r>
              <a:rPr lang="zh-TW" altLang="en-US" sz="3600"/>
              <a:t>速度</a:t>
            </a:r>
            <a:r>
              <a:rPr lang="zh-TW" altLang="en-US" sz="3600" b="1">
                <a:solidFill>
                  <a:srgbClr val="000099"/>
                </a:solidFill>
              </a:rPr>
              <a:t>快</a:t>
            </a:r>
            <a:r>
              <a:rPr lang="zh-TW" altLang="en-US" sz="3600"/>
              <a:t>，</a:t>
            </a:r>
            <a:r>
              <a:rPr lang="zh-TW" altLang="en-US" sz="3600" b="1">
                <a:solidFill>
                  <a:srgbClr val="000099"/>
                </a:solidFill>
              </a:rPr>
              <a:t>樹幹挺直</a:t>
            </a:r>
            <a:r>
              <a:rPr lang="zh-TW" altLang="en-US" sz="3600"/>
              <a:t>，只在近</a:t>
            </a:r>
            <a:r>
              <a:rPr lang="zh-TW" altLang="en-US" sz="3600" b="1">
                <a:solidFill>
                  <a:schemeClr val="accent2"/>
                </a:solidFill>
              </a:rPr>
              <a:t>頂端分支</a:t>
            </a:r>
            <a:r>
              <a:rPr lang="zh-TW" altLang="en-US" sz="3600"/>
              <a:t>，</a:t>
            </a:r>
            <a:r>
              <a:rPr lang="zh-TW" altLang="en-US" sz="3600" b="1">
                <a:solidFill>
                  <a:srgbClr val="000099"/>
                </a:solidFill>
              </a:rPr>
              <a:t>根</a:t>
            </a:r>
            <a:r>
              <a:rPr lang="zh-TW" altLang="en-US" sz="3600"/>
              <a:t>系較</a:t>
            </a:r>
            <a:r>
              <a:rPr lang="zh-TW" altLang="en-US" sz="3600" b="1">
                <a:solidFill>
                  <a:srgbClr val="000099"/>
                </a:solidFill>
              </a:rPr>
              <a:t>淺</a:t>
            </a:r>
            <a:r>
              <a:rPr lang="zh-TW" altLang="en-US" sz="3600"/>
              <a:t>，常</a:t>
            </a:r>
            <a:r>
              <a:rPr lang="zh-TW" altLang="en-US" sz="3600" b="1">
                <a:solidFill>
                  <a:srgbClr val="000099"/>
                </a:solidFill>
              </a:rPr>
              <a:t>具板根、支柱根</a:t>
            </a:r>
            <a:r>
              <a:rPr lang="en-US" altLang="zh-TW" sz="3600"/>
              <a:t>(</a:t>
            </a:r>
            <a:r>
              <a:rPr lang="zh-TW" altLang="en-US" sz="3600" b="1">
                <a:solidFill>
                  <a:srgbClr val="000099"/>
                </a:solidFill>
              </a:rPr>
              <a:t>不定根或氣生根</a:t>
            </a:r>
            <a:r>
              <a:rPr lang="en-US" altLang="zh-TW" sz="3600"/>
              <a:t>)</a:t>
            </a:r>
            <a:r>
              <a:rPr lang="zh-TW" altLang="en-US" sz="3600"/>
              <a:t>。</a:t>
            </a:r>
          </a:p>
          <a:p>
            <a:pPr eaLnBrk="1" hangingPunct="1"/>
            <a:r>
              <a:rPr lang="zh-TW" altLang="en-US" sz="3600"/>
              <a:t>終年有植物開花結果。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3FBF3"/>
            </a:gs>
            <a:gs pos="100000">
              <a:srgbClr val="91E7C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5889"/>
            <a:ext cx="8229600" cy="936625"/>
          </a:xfrm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chemeClr val="tx1"/>
                </a:solidFill>
              </a:rPr>
              <a:t>熱帶雨林</a:t>
            </a:r>
            <a:r>
              <a:rPr lang="en-US" altLang="zh-TW" b="1" dirty="0">
                <a:solidFill>
                  <a:schemeClr val="tx1"/>
                </a:solidFill>
              </a:rPr>
              <a:t>-</a:t>
            </a:r>
            <a:r>
              <a:rPr lang="zh-TW" altLang="en-US" b="1" dirty="0">
                <a:solidFill>
                  <a:schemeClr val="tx1"/>
                </a:solidFill>
              </a:rPr>
              <a:t>板根、支柱根、氣根</a:t>
            </a:r>
          </a:p>
        </p:txBody>
      </p:sp>
      <p:pic>
        <p:nvPicPr>
          <p:cNvPr id="152580" name="Picture 4" descr="橡膠樹-支柱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70000"/>
            <a:ext cx="34671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5" descr="IMG_0073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1268414"/>
            <a:ext cx="39973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2" name="Picture 6" descr="IMG_0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25539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3" name="Picture 7" descr="根掛圖反-50943-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1125538"/>
            <a:ext cx="3997325" cy="5472112"/>
          </a:xfrm>
          <a:prstGeom prst="rect">
            <a:avLst/>
          </a:prstGeom>
          <a:solidFill>
            <a:srgbClr val="333333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2174876" y="1125538"/>
            <a:ext cx="7921625" cy="1154112"/>
          </a:xfrm>
          <a:prstGeom prst="rect">
            <a:avLst/>
          </a:prstGeom>
          <a:solidFill>
            <a:srgbClr val="333333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7"/>
              </a:buBlip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solidFill>
                  <a:schemeClr val="bg1"/>
                </a:solidFill>
                <a:latin typeface="Arial" charset="0"/>
              </a:rPr>
              <a:t>根又要呼吸，又要支撐整棵植物，</a:t>
            </a:r>
            <a:br>
              <a:rPr lang="zh-TW" altLang="en-US">
                <a:solidFill>
                  <a:schemeClr val="bg1"/>
                </a:solidFill>
                <a:latin typeface="Arial" charset="0"/>
              </a:rPr>
            </a:br>
            <a:r>
              <a:rPr lang="zh-TW" altLang="en-US">
                <a:solidFill>
                  <a:schemeClr val="bg1"/>
                </a:solidFill>
                <a:latin typeface="Arial" charset="0"/>
              </a:rPr>
              <a:t>於是貼著土壤表面演化出支柱根和板根。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3FBF3"/>
            </a:gs>
            <a:gs pos="100000">
              <a:srgbClr val="91E7C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zh-TW" altLang="en-US" b="1">
                <a:solidFill>
                  <a:schemeClr val="tx1"/>
                </a:solidFill>
              </a:rPr>
              <a:t>熱帶雨林</a:t>
            </a:r>
            <a:r>
              <a:rPr lang="en-US" altLang="zh-TW" b="1">
                <a:solidFill>
                  <a:schemeClr val="tx1"/>
                </a:solidFill>
                <a:latin typeface="標楷體" pitchFamily="65" charset="-120"/>
              </a:rPr>
              <a:t>—</a:t>
            </a:r>
            <a:r>
              <a:rPr lang="zh-TW" altLang="en-US" b="1">
                <a:solidFill>
                  <a:schemeClr val="tx1"/>
                </a:solidFill>
              </a:rPr>
              <a:t>樹葉篇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10244" name="Picture 6" descr="IMG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268414"/>
            <a:ext cx="40005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 descr="IMG_00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341438"/>
            <a:ext cx="69135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3387</TotalTime>
  <Words>1159</Words>
  <Application>Microsoft Office PowerPoint</Application>
  <PresentationFormat>寬螢幕</PresentationFormat>
  <Paragraphs>119</Paragraphs>
  <Slides>30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6" baseType="lpstr">
      <vt:lpstr>新細明體</vt:lpstr>
      <vt:lpstr>標楷體</vt:lpstr>
      <vt:lpstr>Arial</vt:lpstr>
      <vt:lpstr>Times New Roman</vt:lpstr>
      <vt:lpstr>預設簡報設計</vt:lpstr>
      <vt:lpstr>PhotoImpact</vt:lpstr>
      <vt:lpstr>生物與環境</vt:lpstr>
      <vt:lpstr>多樣的生物世界</vt:lpstr>
      <vt:lpstr>熱帶雨林</vt:lpstr>
      <vt:lpstr>熱帶雨林</vt:lpstr>
      <vt:lpstr>熱帶雨林</vt:lpstr>
      <vt:lpstr>植物分層</vt:lpstr>
      <vt:lpstr>熱帶雨林 --植物篇</vt:lpstr>
      <vt:lpstr>熱帶雨林-板根、支柱根、氣根</vt:lpstr>
      <vt:lpstr>熱帶雨林—樹葉篇</vt:lpstr>
      <vt:lpstr>熱帶雨林—樹葉篇</vt:lpstr>
      <vt:lpstr>熱帶雨林—花、果簇生於粗枝</vt:lpstr>
      <vt:lpstr>輕且具漂浮性的果實</vt:lpstr>
      <vt:lpstr>熱帶雨林—蔓藤</vt:lpstr>
      <vt:lpstr>熱帶雨林-附生植物</vt:lpstr>
      <vt:lpstr>熱帶雨林 --動物篇</vt:lpstr>
      <vt:lpstr>熱帶雨林 --功能篇</vt:lpstr>
      <vt:lpstr>沙漠</vt:lpstr>
      <vt:lpstr>沙漠的動物</vt:lpstr>
      <vt:lpstr>沙漠中的生物</vt:lpstr>
      <vt:lpstr>沙漠 –動物適應方式</vt:lpstr>
      <vt:lpstr>沙漠 –動物適應方式</vt:lpstr>
      <vt:lpstr>沙漠 –植物適應篇</vt:lpstr>
      <vt:lpstr>PowerPoint 簡報</vt:lpstr>
      <vt:lpstr>PowerPoint 簡報</vt:lpstr>
      <vt:lpstr>草原 –植物篇</vt:lpstr>
      <vt:lpstr>沙漠</vt:lpstr>
      <vt:lpstr>草原</vt:lpstr>
      <vt:lpstr>草原 –動物篇</vt:lpstr>
      <vt:lpstr>草原 –生物篇</vt:lpstr>
      <vt:lpstr>草原 --功能篇</vt:lpstr>
    </vt:vector>
  </TitlesOfParts>
  <Company>Linux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生物與環境</dc:title>
  <dc:creator>Aquarius</dc:creator>
  <cp:lastModifiedBy>user</cp:lastModifiedBy>
  <cp:revision>553</cp:revision>
  <dcterms:created xsi:type="dcterms:W3CDTF">2006-05-23T17:29:39Z</dcterms:created>
  <dcterms:modified xsi:type="dcterms:W3CDTF">2022-05-10T03:35:58Z</dcterms:modified>
</cp:coreProperties>
</file>