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6" r:id="rId1"/>
  </p:sldMasterIdLst>
  <p:notesMasterIdLst>
    <p:notesMasterId r:id="rId38"/>
  </p:notesMasterIdLst>
  <p:sldIdLst>
    <p:sldId id="466" r:id="rId2"/>
    <p:sldId id="465" r:id="rId3"/>
    <p:sldId id="478" r:id="rId4"/>
    <p:sldId id="477" r:id="rId5"/>
    <p:sldId id="463" r:id="rId6"/>
    <p:sldId id="471" r:id="rId7"/>
    <p:sldId id="472" r:id="rId8"/>
    <p:sldId id="468" r:id="rId9"/>
    <p:sldId id="469" r:id="rId10"/>
    <p:sldId id="467" r:id="rId11"/>
    <p:sldId id="474" r:id="rId12"/>
    <p:sldId id="450" r:id="rId13"/>
    <p:sldId id="451" r:id="rId14"/>
    <p:sldId id="470" r:id="rId15"/>
    <p:sldId id="454" r:id="rId16"/>
    <p:sldId id="457" r:id="rId17"/>
    <p:sldId id="455" r:id="rId18"/>
    <p:sldId id="456" r:id="rId19"/>
    <p:sldId id="476" r:id="rId20"/>
    <p:sldId id="458" r:id="rId21"/>
    <p:sldId id="459" r:id="rId22"/>
    <p:sldId id="460" r:id="rId23"/>
    <p:sldId id="461" r:id="rId24"/>
    <p:sldId id="480" r:id="rId25"/>
    <p:sldId id="482" r:id="rId26"/>
    <p:sldId id="485" r:id="rId27"/>
    <p:sldId id="492" r:id="rId28"/>
    <p:sldId id="484" r:id="rId29"/>
    <p:sldId id="488" r:id="rId30"/>
    <p:sldId id="489" r:id="rId31"/>
    <p:sldId id="490" r:id="rId32"/>
    <p:sldId id="486" r:id="rId33"/>
    <p:sldId id="491" r:id="rId34"/>
    <p:sldId id="483" r:id="rId35"/>
    <p:sldId id="479" r:id="rId36"/>
    <p:sldId id="453" r:id="rId37"/>
  </p:sldIdLst>
  <p:sldSz cx="12192000" cy="6858000"/>
  <p:notesSz cx="6858000" cy="9144000"/>
  <p:defaultTextStyle>
    <a:defPPr>
      <a:defRPr lang="zh-TW"/>
    </a:defPPr>
    <a:lvl1pPr algn="l" rtl="0" fontAlgn="base">
      <a:spcBef>
        <a:spcPct val="50000"/>
      </a:spcBef>
      <a:spcAft>
        <a:spcPct val="0"/>
      </a:spcAft>
      <a:defRPr kumimoji="1" sz="28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umimoji="1" sz="28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umimoji="1" sz="28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umimoji="1" sz="28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umimoji="1" sz="28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0099"/>
    <a:srgbClr val="6600CC"/>
    <a:srgbClr val="006600"/>
    <a:srgbClr val="FF0000"/>
    <a:srgbClr val="E20000"/>
    <a:srgbClr val="FF3300"/>
    <a:srgbClr val="FFFF00"/>
    <a:srgbClr val="0000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40" autoAdjust="0"/>
    <p:restoredTop sz="94737" autoAdjust="0"/>
  </p:normalViewPr>
  <p:slideViewPr>
    <p:cSldViewPr>
      <p:cViewPr varScale="1">
        <p:scale>
          <a:sx n="107" d="100"/>
          <a:sy n="107" d="100"/>
        </p:scale>
        <p:origin x="456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5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0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240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40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93E6C8B5-7F55-4454-BD29-4C6AB8CD9D5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379713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D9EA1-A7F1-49F6-B957-9347B0D5942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711471"/>
      </p:ext>
    </p:extLst>
  </p:cSld>
  <p:clrMapOvr>
    <a:masterClrMapping/>
  </p:clrMapOvr>
  <p:transition spd="med"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328190-892B-4F0C-8E84-D3F0FEA729F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21149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055EB-78E5-4C43-ADE8-723C4C0924F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20657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3E01B3-5C5F-45E5-90F5-1C7D91A6BF2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3" name="Rounded Rectangle 13"/>
          <p:cNvSpPr/>
          <p:nvPr userDrawn="1"/>
        </p:nvSpPr>
        <p:spPr>
          <a:xfrm flipH="1">
            <a:off x="33489" y="56064"/>
            <a:ext cx="12135933" cy="2364824"/>
          </a:xfrm>
          <a:prstGeom prst="roundRect">
            <a:avLst>
              <a:gd name="adj" fmla="val 3362"/>
            </a:avLst>
          </a:prstGeom>
          <a:gradFill>
            <a:gsLst>
              <a:gs pos="0">
                <a:srgbClr val="6600CC"/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5"/>
          <p:cNvGrpSpPr>
            <a:grpSpLocks noChangeAspect="1"/>
          </p:cNvGrpSpPr>
          <p:nvPr userDrawn="1"/>
        </p:nvGrpSpPr>
        <p:grpSpPr bwMode="hidden">
          <a:xfrm flipH="1">
            <a:off x="33489" y="1091014"/>
            <a:ext cx="12158511" cy="1329874"/>
            <a:chOff x="-3905251" y="4294188"/>
            <a:chExt cx="13027839" cy="1892300"/>
          </a:xfrm>
        </p:grpSpPr>
        <p:sp>
          <p:nvSpPr>
            <p:cNvPr id="1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9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 flipH="1"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F36A2-2AB1-4DF8-97B2-DCF468CD5A6C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40742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F71B1-00BA-4DA7-9532-5476218CC8CC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556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7FCCB9-56AF-48C0-B92C-EE334265CD7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3729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3FFC82-628A-4564-84A4-0BE16049475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35279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C96E8-496D-48DA-B9B0-B9D25CD165B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2679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9F900-53AF-4A4D-A22B-FB114A8CC40F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5801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42FF3BD-9BD4-4F14-AC0D-9050375C509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89454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6A80B8-47CC-4A6E-8B18-96172C3FA77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8007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EE9F900-53AF-4A4D-A22B-FB114A8CC40F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37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851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1981200" y="11588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FF3300"/>
              </a:buClr>
              <a:buSzPct val="150000"/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SzPct val="150000"/>
              <a:buFont typeface="Wingdings" pitchFamily="2" charset="2"/>
              <a:buBlip>
                <a:blip r:embed="rId3"/>
              </a:buBlip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SzPct val="150000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400" dirty="0">
                <a:solidFill>
                  <a:schemeClr val="tx2"/>
                </a:solidFill>
              </a:rPr>
              <a:t>施力臂的長短與施力的大小</a:t>
            </a:r>
          </a:p>
        </p:txBody>
      </p:sp>
      <p:pic>
        <p:nvPicPr>
          <p:cNvPr id="59397" name="Picture 5" descr="4-1 拷貝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4" y="1268414"/>
            <a:ext cx="6715125" cy="525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6" descr="4-2 拷貝"/>
          <p:cNvPicPr>
            <a:picLocks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4" y="1270001"/>
            <a:ext cx="6715125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7" descr="4-3 拷貝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4" y="1268414"/>
            <a:ext cx="6715125" cy="525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8" descr="4-4 拷貝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4" y="1268414"/>
            <a:ext cx="6715125" cy="525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2206626" y="3284539"/>
            <a:ext cx="331311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 eaLnBrk="0" hangingPunct="0">
              <a:spcBef>
                <a:spcPct val="20000"/>
              </a:spcBef>
              <a:buClr>
                <a:srgbClr val="FF3300"/>
              </a:buClr>
              <a:buSzPct val="150000"/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SzPct val="150000"/>
              <a:buFont typeface="Wingdings" pitchFamily="2" charset="2"/>
              <a:buBlip>
                <a:blip r:embed="rId3"/>
              </a:buBlip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SzPct val="150000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Blip>
                <a:blip r:embed="rId9"/>
              </a:buBlip>
            </a:pPr>
            <a:r>
              <a:rPr lang="zh-TW" altLang="en-US"/>
              <a:t>固定槓桿左邊</a:t>
            </a:r>
            <a:r>
              <a:rPr lang="zh-TW" altLang="en-US">
                <a:solidFill>
                  <a:schemeClr val="tx2"/>
                </a:solidFill>
              </a:rPr>
              <a:t>力臂的長度</a:t>
            </a:r>
            <a:r>
              <a:rPr lang="zh-TW" altLang="en-US"/>
              <a:t>與</a:t>
            </a:r>
            <a:r>
              <a:rPr lang="zh-TW" altLang="en-US">
                <a:solidFill>
                  <a:schemeClr val="tx2"/>
                </a:solidFill>
              </a:rPr>
              <a:t>砝碼數</a:t>
            </a:r>
            <a:br>
              <a:rPr lang="zh-TW" altLang="en-US">
                <a:solidFill>
                  <a:schemeClr val="tx2"/>
                </a:solidFill>
              </a:rPr>
            </a:br>
            <a:r>
              <a:rPr lang="en-US" altLang="zh-TW">
                <a:solidFill>
                  <a:srgbClr val="006600"/>
                </a:solidFill>
              </a:rPr>
              <a:t>2</a:t>
            </a:r>
            <a:r>
              <a:rPr lang="en-US" altLang="zh-TW">
                <a:solidFill>
                  <a:srgbClr val="006600"/>
                </a:solidFill>
                <a:ea typeface="新細明體" pitchFamily="18" charset="-120"/>
              </a:rPr>
              <a:t>×3</a:t>
            </a:r>
            <a:r>
              <a:rPr lang="zh-TW" altLang="en-US">
                <a:solidFill>
                  <a:srgbClr val="006600"/>
                </a:solidFill>
                <a:ea typeface="新細明體" pitchFamily="18" charset="-120"/>
              </a:rPr>
              <a:t>＝</a:t>
            </a:r>
            <a:r>
              <a:rPr lang="en-US" altLang="zh-TW">
                <a:solidFill>
                  <a:srgbClr val="006600"/>
                </a:solidFill>
                <a:ea typeface="新細明體" pitchFamily="18" charset="-120"/>
              </a:rPr>
              <a:t>6</a:t>
            </a: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7175501" y="3860800"/>
            <a:ext cx="20875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3300"/>
              </a:buClr>
              <a:buSzPct val="150000"/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SzPct val="150000"/>
              <a:buFont typeface="Wingdings" pitchFamily="2" charset="2"/>
              <a:buBlip>
                <a:blip r:embed="rId3"/>
              </a:buBlip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SzPct val="150000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>
                <a:solidFill>
                  <a:srgbClr val="006600"/>
                </a:solidFill>
                <a:ea typeface="新細明體" pitchFamily="18" charset="-120"/>
              </a:rPr>
              <a:t>1×6</a:t>
            </a:r>
            <a:r>
              <a:rPr lang="zh-TW" altLang="en-US">
                <a:solidFill>
                  <a:srgbClr val="006600"/>
                </a:solidFill>
                <a:ea typeface="新細明體" pitchFamily="18" charset="-120"/>
              </a:rPr>
              <a:t>＝</a:t>
            </a:r>
            <a:r>
              <a:rPr lang="en-US" altLang="zh-TW">
                <a:solidFill>
                  <a:srgbClr val="006600"/>
                </a:solidFill>
                <a:ea typeface="新細明體" pitchFamily="18" charset="-120"/>
              </a:rPr>
              <a:t>6</a:t>
            </a:r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7177088" y="3860800"/>
            <a:ext cx="20875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3300"/>
              </a:buClr>
              <a:buSzPct val="150000"/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SzPct val="150000"/>
              <a:buFont typeface="Wingdings" pitchFamily="2" charset="2"/>
              <a:buBlip>
                <a:blip r:embed="rId3"/>
              </a:buBlip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SzPct val="150000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>
                <a:solidFill>
                  <a:srgbClr val="006600"/>
                </a:solidFill>
                <a:ea typeface="新細明體" pitchFamily="18" charset="-120"/>
              </a:rPr>
              <a:t>2×3</a:t>
            </a:r>
            <a:r>
              <a:rPr lang="zh-TW" altLang="en-US">
                <a:solidFill>
                  <a:srgbClr val="006600"/>
                </a:solidFill>
                <a:ea typeface="新細明體" pitchFamily="18" charset="-120"/>
              </a:rPr>
              <a:t>＝</a:t>
            </a:r>
            <a:r>
              <a:rPr lang="en-US" altLang="zh-TW">
                <a:solidFill>
                  <a:srgbClr val="006600"/>
                </a:solidFill>
                <a:ea typeface="新細明體" pitchFamily="18" charset="-120"/>
              </a:rPr>
              <a:t>6</a:t>
            </a:r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7175501" y="3860800"/>
            <a:ext cx="20875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3300"/>
              </a:buClr>
              <a:buSzPct val="150000"/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SzPct val="150000"/>
              <a:buFont typeface="Wingdings" pitchFamily="2" charset="2"/>
              <a:buBlip>
                <a:blip r:embed="rId3"/>
              </a:buBlip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SzPct val="150000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>
                <a:solidFill>
                  <a:srgbClr val="006600"/>
                </a:solidFill>
                <a:ea typeface="新細明體" pitchFamily="18" charset="-120"/>
              </a:rPr>
              <a:t>3×2</a:t>
            </a:r>
            <a:r>
              <a:rPr lang="zh-TW" altLang="en-US">
                <a:solidFill>
                  <a:srgbClr val="006600"/>
                </a:solidFill>
                <a:ea typeface="新細明體" pitchFamily="18" charset="-120"/>
              </a:rPr>
              <a:t>＝</a:t>
            </a:r>
            <a:r>
              <a:rPr lang="en-US" altLang="zh-TW">
                <a:solidFill>
                  <a:srgbClr val="006600"/>
                </a:solidFill>
                <a:ea typeface="新細明體" pitchFamily="18" charset="-120"/>
              </a:rPr>
              <a:t>6</a:t>
            </a:r>
          </a:p>
        </p:txBody>
      </p:sp>
      <p:sp>
        <p:nvSpPr>
          <p:cNvPr id="59405" name="Text Box 13"/>
          <p:cNvSpPr txBox="1">
            <a:spLocks noChangeArrowheads="1"/>
          </p:cNvSpPr>
          <p:nvPr/>
        </p:nvSpPr>
        <p:spPr bwMode="auto">
          <a:xfrm>
            <a:off x="7175501" y="3860800"/>
            <a:ext cx="20875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3300"/>
              </a:buClr>
              <a:buSzPct val="150000"/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SzPct val="150000"/>
              <a:buFont typeface="Wingdings" pitchFamily="2" charset="2"/>
              <a:buBlip>
                <a:blip r:embed="rId3"/>
              </a:buBlip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SzPct val="150000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>
                <a:solidFill>
                  <a:srgbClr val="006600"/>
                </a:solidFill>
                <a:ea typeface="新細明體" pitchFamily="18" charset="-120"/>
              </a:rPr>
              <a:t>6×1</a:t>
            </a:r>
            <a:r>
              <a:rPr lang="zh-TW" altLang="en-US">
                <a:solidFill>
                  <a:srgbClr val="006600"/>
                </a:solidFill>
                <a:ea typeface="新細明體" pitchFamily="18" charset="-120"/>
              </a:rPr>
              <a:t>＝</a:t>
            </a:r>
            <a:r>
              <a:rPr lang="en-US" altLang="zh-TW">
                <a:solidFill>
                  <a:srgbClr val="006600"/>
                </a:solidFill>
                <a:ea typeface="新細明體" pitchFamily="18" charset="-12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90195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2" grpId="0"/>
      <p:bldP spid="59402" grpId="1"/>
      <p:bldP spid="59403" grpId="0"/>
      <p:bldP spid="59403" grpId="1"/>
      <p:bldP spid="59404" grpId="0"/>
      <p:bldP spid="59404" grpId="1"/>
      <p:bldP spid="5940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11593288" cy="6039814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6958430" y="1062823"/>
            <a:ext cx="1008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0" b="1" dirty="0">
                <a:solidFill>
                  <a:srgbClr val="FF0000"/>
                </a:solidFill>
              </a:rPr>
              <a:t>?</a:t>
            </a:r>
            <a:endParaRPr lang="zh-TW" altLang="en-US" sz="12000" b="1" dirty="0">
              <a:solidFill>
                <a:srgbClr val="FF0000"/>
              </a:solidFill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451979" y="3001815"/>
            <a:ext cx="373257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5400" dirty="0">
                <a:solidFill>
                  <a:srgbClr val="006600"/>
                </a:solidFill>
              </a:rPr>
              <a:t>5×4</a:t>
            </a:r>
            <a:r>
              <a:rPr lang="zh-TW" altLang="en-US" sz="5400" dirty="0">
                <a:solidFill>
                  <a:srgbClr val="006600"/>
                </a:solidFill>
              </a:rPr>
              <a:t>＝</a:t>
            </a:r>
            <a:r>
              <a:rPr lang="en-US" altLang="zh-TW" sz="5400" dirty="0">
                <a:solidFill>
                  <a:srgbClr val="006600"/>
                </a:solidFill>
              </a:rPr>
              <a:t>20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9408368" y="3523006"/>
            <a:ext cx="229241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5400" dirty="0">
                <a:solidFill>
                  <a:srgbClr val="006600"/>
                </a:solidFill>
              </a:rPr>
              <a:t>2×</a:t>
            </a:r>
            <a:r>
              <a:rPr lang="en-US" altLang="zh-TW" sz="5400" b="1" dirty="0">
                <a:solidFill>
                  <a:srgbClr val="FF0000"/>
                </a:solidFill>
              </a:rPr>
              <a:t>10</a:t>
            </a:r>
            <a:br>
              <a:rPr lang="en-US" altLang="zh-TW" sz="5400" dirty="0">
                <a:solidFill>
                  <a:srgbClr val="006600"/>
                </a:solidFill>
              </a:rPr>
            </a:br>
            <a:r>
              <a:rPr lang="zh-TW" altLang="en-US" sz="5400" dirty="0">
                <a:solidFill>
                  <a:srgbClr val="006600"/>
                </a:solidFill>
              </a:rPr>
              <a:t>＝</a:t>
            </a:r>
            <a:r>
              <a:rPr lang="en-US" altLang="zh-TW" sz="5400" dirty="0">
                <a:solidFill>
                  <a:srgbClr val="006600"/>
                </a:solidFill>
              </a:rPr>
              <a:t>20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502" y="1124744"/>
            <a:ext cx="632669" cy="3074100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527" y="3334748"/>
            <a:ext cx="637420" cy="1728192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81" y="1109996"/>
            <a:ext cx="615096" cy="229922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3826">
            <a:off x="6863171" y="1378990"/>
            <a:ext cx="637420" cy="1728192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2598">
            <a:off x="7502462" y="1419244"/>
            <a:ext cx="615096" cy="229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9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b="1" dirty="0"/>
              <a:t>力矩</a:t>
            </a:r>
            <a:r>
              <a:rPr lang="en-US" altLang="zh-TW" sz="6600" b="1" dirty="0"/>
              <a:t>-</a:t>
            </a:r>
            <a:r>
              <a:rPr lang="zh-TW" altLang="en-US" sz="6600" b="1" dirty="0"/>
              <a:t>進階</a:t>
            </a:r>
            <a:r>
              <a:rPr lang="en-US" altLang="zh-TW" sz="6600" b="1" dirty="0"/>
              <a:t>7</a:t>
            </a:r>
            <a:r>
              <a:rPr lang="zh-TW" altLang="en-US" sz="6600" b="1" dirty="0"/>
              <a:t>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8385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11593288" cy="603981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974" y="1124744"/>
            <a:ext cx="637420" cy="1728192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1124744"/>
            <a:ext cx="637420" cy="1728192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8544272" y="804025"/>
            <a:ext cx="1008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0" b="1" dirty="0">
                <a:solidFill>
                  <a:srgbClr val="FF0000"/>
                </a:solidFill>
              </a:rPr>
              <a:t>?</a:t>
            </a:r>
            <a:endParaRPr lang="zh-TW" altLang="en-US" sz="12000" b="1" dirty="0">
              <a:solidFill>
                <a:srgbClr val="FF0000"/>
              </a:solidFill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270685" y="3291005"/>
            <a:ext cx="373257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5400" dirty="0">
                <a:solidFill>
                  <a:srgbClr val="006600"/>
                </a:solidFill>
              </a:rPr>
              <a:t>5×2+3×2</a:t>
            </a:r>
            <a:br>
              <a:rPr lang="en-US" altLang="zh-TW" sz="5400" dirty="0">
                <a:solidFill>
                  <a:srgbClr val="006600"/>
                </a:solidFill>
              </a:rPr>
            </a:br>
            <a:r>
              <a:rPr lang="zh-TW" altLang="en-US" sz="5400" dirty="0">
                <a:solidFill>
                  <a:srgbClr val="006600"/>
                </a:solidFill>
              </a:rPr>
              <a:t>＝</a:t>
            </a:r>
            <a:r>
              <a:rPr lang="en-US" altLang="zh-TW" sz="5400" dirty="0">
                <a:solidFill>
                  <a:srgbClr val="006600"/>
                </a:solidFill>
              </a:rPr>
              <a:t>16</a:t>
            </a: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1124743"/>
            <a:ext cx="703112" cy="3076233"/>
          </a:xfrm>
          <a:prstGeom prst="rect">
            <a:avLst/>
          </a:prstGeom>
        </p:spPr>
      </p:pic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7170991" y="3360527"/>
            <a:ext cx="229241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5400" dirty="0">
                <a:solidFill>
                  <a:srgbClr val="006600"/>
                </a:solidFill>
              </a:rPr>
              <a:t>4×4</a:t>
            </a:r>
            <a:br>
              <a:rPr lang="en-US" altLang="zh-TW" sz="5400" dirty="0">
                <a:solidFill>
                  <a:srgbClr val="006600"/>
                </a:solidFill>
              </a:rPr>
            </a:br>
            <a:r>
              <a:rPr lang="zh-TW" altLang="en-US" sz="5400" dirty="0">
                <a:solidFill>
                  <a:srgbClr val="006600"/>
                </a:solidFill>
              </a:rPr>
              <a:t>＝</a:t>
            </a:r>
            <a:r>
              <a:rPr lang="en-US" altLang="zh-TW" sz="5400" dirty="0">
                <a:solidFill>
                  <a:srgbClr val="006600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80552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9506"/>
            <a:ext cx="11593288" cy="603981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397" y="1124744"/>
            <a:ext cx="637420" cy="1728192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1124744"/>
            <a:ext cx="637420" cy="1728192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7703368" y="836712"/>
            <a:ext cx="1008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0" b="1" dirty="0">
                <a:solidFill>
                  <a:srgbClr val="FF0000"/>
                </a:solidFill>
              </a:rPr>
              <a:t>?</a:t>
            </a:r>
            <a:endParaRPr lang="zh-TW" altLang="en-US" sz="12000" b="1" dirty="0">
              <a:solidFill>
                <a:srgbClr val="FF0000"/>
              </a:solidFill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863" y="1124744"/>
            <a:ext cx="713654" cy="4731237"/>
          </a:xfrm>
          <a:prstGeom prst="rect">
            <a:avLst/>
          </a:prstGeom>
        </p:spPr>
      </p:pic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127448" y="2743017"/>
            <a:ext cx="34431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800" dirty="0">
                <a:solidFill>
                  <a:srgbClr val="006600"/>
                </a:solidFill>
              </a:rPr>
              <a:t>5×2+4×2</a:t>
            </a:r>
            <a:br>
              <a:rPr lang="en-US" altLang="zh-TW" sz="4800" dirty="0">
                <a:solidFill>
                  <a:srgbClr val="006600"/>
                </a:solidFill>
              </a:rPr>
            </a:br>
            <a:r>
              <a:rPr lang="zh-TW" altLang="en-US" sz="4800" dirty="0">
                <a:solidFill>
                  <a:srgbClr val="006600"/>
                </a:solidFill>
              </a:rPr>
              <a:t>＝</a:t>
            </a:r>
            <a:r>
              <a:rPr lang="en-US" altLang="zh-TW" sz="4800" dirty="0">
                <a:solidFill>
                  <a:srgbClr val="006600"/>
                </a:solidFill>
              </a:rPr>
              <a:t>18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8704261" y="3039736"/>
            <a:ext cx="229241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800" dirty="0">
                <a:solidFill>
                  <a:srgbClr val="006600"/>
                </a:solidFill>
              </a:rPr>
              <a:t>3×</a:t>
            </a:r>
            <a:r>
              <a:rPr lang="en-US" altLang="zh-TW" sz="4800" dirty="0">
                <a:solidFill>
                  <a:srgbClr val="FF0000"/>
                </a:solidFill>
              </a:rPr>
              <a:t>6</a:t>
            </a:r>
            <a:br>
              <a:rPr lang="en-US" altLang="zh-TW" sz="4800" dirty="0">
                <a:solidFill>
                  <a:srgbClr val="006600"/>
                </a:solidFill>
              </a:rPr>
            </a:br>
            <a:r>
              <a:rPr lang="zh-TW" altLang="en-US" sz="4800" dirty="0">
                <a:solidFill>
                  <a:srgbClr val="006600"/>
                </a:solidFill>
              </a:rPr>
              <a:t>＝</a:t>
            </a:r>
            <a:r>
              <a:rPr lang="en-US" altLang="zh-TW" sz="4800" dirty="0">
                <a:solidFill>
                  <a:srgbClr val="006600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67245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11593288" cy="603981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397" y="1124744"/>
            <a:ext cx="637420" cy="1728192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1124744"/>
            <a:ext cx="637420" cy="1728192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10128448" y="908131"/>
            <a:ext cx="1008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0" b="1" dirty="0">
                <a:solidFill>
                  <a:srgbClr val="FF0000"/>
                </a:solidFill>
              </a:rPr>
              <a:t>?</a:t>
            </a:r>
            <a:endParaRPr lang="zh-TW" altLang="en-US" sz="12000" b="1" dirty="0">
              <a:solidFill>
                <a:srgbClr val="FF0000"/>
              </a:solidFill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5" b="54341"/>
          <a:stretch/>
        </p:blipFill>
        <p:spPr>
          <a:xfrm>
            <a:off x="10363120" y="1156109"/>
            <a:ext cx="693425" cy="2160239"/>
          </a:xfrm>
          <a:prstGeom prst="rect">
            <a:avLst/>
          </a:prstGeom>
        </p:spPr>
      </p:pic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127448" y="2743017"/>
            <a:ext cx="34431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800" dirty="0">
                <a:solidFill>
                  <a:srgbClr val="006600"/>
                </a:solidFill>
              </a:rPr>
              <a:t>5×2+4×2</a:t>
            </a:r>
            <a:br>
              <a:rPr lang="en-US" altLang="zh-TW" sz="4800" dirty="0">
                <a:solidFill>
                  <a:srgbClr val="006600"/>
                </a:solidFill>
              </a:rPr>
            </a:br>
            <a:r>
              <a:rPr lang="zh-TW" altLang="en-US" sz="4800" dirty="0">
                <a:solidFill>
                  <a:srgbClr val="006600"/>
                </a:solidFill>
              </a:rPr>
              <a:t>＝</a:t>
            </a:r>
            <a:r>
              <a:rPr lang="en-US" altLang="zh-TW" sz="4800" dirty="0">
                <a:solidFill>
                  <a:srgbClr val="006600"/>
                </a:solidFill>
              </a:rPr>
              <a:t>18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8704261" y="3039736"/>
            <a:ext cx="229241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800" dirty="0">
                <a:solidFill>
                  <a:srgbClr val="006600"/>
                </a:solidFill>
              </a:rPr>
              <a:t>6×</a:t>
            </a:r>
            <a:r>
              <a:rPr lang="en-US" altLang="zh-TW" sz="4800" dirty="0">
                <a:solidFill>
                  <a:srgbClr val="FF0000"/>
                </a:solidFill>
              </a:rPr>
              <a:t>3</a:t>
            </a:r>
            <a:br>
              <a:rPr lang="en-US" altLang="zh-TW" sz="4800" dirty="0">
                <a:solidFill>
                  <a:srgbClr val="006600"/>
                </a:solidFill>
              </a:rPr>
            </a:br>
            <a:r>
              <a:rPr lang="zh-TW" altLang="en-US" sz="4800" dirty="0">
                <a:solidFill>
                  <a:srgbClr val="006600"/>
                </a:solidFill>
              </a:rPr>
              <a:t>＝</a:t>
            </a:r>
            <a:r>
              <a:rPr lang="en-US" altLang="zh-TW" sz="4800" dirty="0">
                <a:solidFill>
                  <a:srgbClr val="006600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25147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11593288" cy="603981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1124744"/>
            <a:ext cx="637420" cy="1728192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8605496" y="908720"/>
            <a:ext cx="10081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0" b="1" dirty="0">
                <a:solidFill>
                  <a:srgbClr val="FF0000"/>
                </a:solidFill>
              </a:rPr>
              <a:t>?</a:t>
            </a:r>
            <a:endParaRPr lang="zh-TW" altLang="en-US" sz="10000" b="1" dirty="0">
              <a:solidFill>
                <a:srgbClr val="FF0000"/>
              </a:solidFill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6393767" y="2977000"/>
            <a:ext cx="218922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800" dirty="0">
                <a:solidFill>
                  <a:srgbClr val="006600"/>
                </a:solidFill>
              </a:rPr>
              <a:t>4×</a:t>
            </a:r>
            <a:r>
              <a:rPr lang="en-US" altLang="zh-TW" sz="4800" dirty="0">
                <a:solidFill>
                  <a:srgbClr val="FF0000"/>
                </a:solidFill>
              </a:rPr>
              <a:t>5</a:t>
            </a:r>
            <a:br>
              <a:rPr lang="en-US" altLang="zh-TW" sz="4800" dirty="0">
                <a:solidFill>
                  <a:srgbClr val="006600"/>
                </a:solidFill>
              </a:rPr>
            </a:br>
            <a:r>
              <a:rPr lang="zh-TW" altLang="en-US" sz="4800" dirty="0">
                <a:solidFill>
                  <a:srgbClr val="006600"/>
                </a:solidFill>
              </a:rPr>
              <a:t>＝</a:t>
            </a:r>
            <a:r>
              <a:rPr lang="en-US" altLang="zh-TW" sz="4800" dirty="0">
                <a:solidFill>
                  <a:srgbClr val="006600"/>
                </a:solidFill>
              </a:rPr>
              <a:t>20</a:t>
            </a: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92" y="1124564"/>
            <a:ext cx="617666" cy="838391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124564"/>
            <a:ext cx="617666" cy="838391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721" y="1124564"/>
            <a:ext cx="785662" cy="3810868"/>
          </a:xfrm>
          <a:prstGeom prst="rect">
            <a:avLst/>
          </a:prstGeom>
        </p:spPr>
      </p:pic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1458564" y="2884147"/>
            <a:ext cx="110979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800" dirty="0">
                <a:solidFill>
                  <a:srgbClr val="006600"/>
                </a:solidFill>
              </a:rPr>
              <a:t>10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263352" y="2884147"/>
            <a:ext cx="104914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800" dirty="0">
                <a:solidFill>
                  <a:srgbClr val="006600"/>
                </a:solidFill>
              </a:rPr>
              <a:t>7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866507" y="2884147"/>
            <a:ext cx="60788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800" dirty="0">
                <a:solidFill>
                  <a:srgbClr val="006600"/>
                </a:solidFill>
              </a:rPr>
              <a:t>+</a:t>
            </a: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3691973" y="2884147"/>
            <a:ext cx="15050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4800" dirty="0">
                <a:solidFill>
                  <a:srgbClr val="006600"/>
                </a:solidFill>
              </a:rPr>
              <a:t>＝</a:t>
            </a:r>
            <a:r>
              <a:rPr lang="en-US" altLang="zh-TW" sz="4800" dirty="0">
                <a:solidFill>
                  <a:srgbClr val="006600"/>
                </a:solidFill>
              </a:rPr>
              <a:t>20</a:t>
            </a: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2995944" y="2884147"/>
            <a:ext cx="110979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800" dirty="0">
                <a:solidFill>
                  <a:srgbClr val="006600"/>
                </a:solidFill>
              </a:rPr>
              <a:t>3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2490871" y="2884147"/>
            <a:ext cx="60788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800" dirty="0">
                <a:solidFill>
                  <a:srgbClr val="0066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38496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9996023" y="3336717"/>
            <a:ext cx="110979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800" dirty="0">
                <a:solidFill>
                  <a:srgbClr val="006600"/>
                </a:solidFill>
              </a:rPr>
              <a:t>?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11593288" cy="603981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841" y="1123582"/>
            <a:ext cx="637420" cy="1728192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10127032" y="719283"/>
            <a:ext cx="1008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0" b="1" dirty="0">
                <a:solidFill>
                  <a:srgbClr val="FF0000"/>
                </a:solidFill>
              </a:rPr>
              <a:t>?</a:t>
            </a:r>
            <a:endParaRPr lang="zh-TW" altLang="en-US" sz="12000" b="1" dirty="0">
              <a:solidFill>
                <a:srgbClr val="FF0000"/>
              </a:solidFill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127448" y="2743017"/>
            <a:ext cx="34431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800" dirty="0">
                <a:solidFill>
                  <a:srgbClr val="006600"/>
                </a:solidFill>
              </a:rPr>
              <a:t>7×4</a:t>
            </a:r>
            <a:br>
              <a:rPr lang="en-US" altLang="zh-TW" sz="4800" dirty="0">
                <a:solidFill>
                  <a:srgbClr val="006600"/>
                </a:solidFill>
              </a:rPr>
            </a:br>
            <a:r>
              <a:rPr lang="zh-TW" altLang="en-US" sz="4800" dirty="0">
                <a:solidFill>
                  <a:srgbClr val="006600"/>
                </a:solidFill>
              </a:rPr>
              <a:t>＝</a:t>
            </a:r>
            <a:r>
              <a:rPr lang="en-US" altLang="zh-TW" sz="4800" dirty="0">
                <a:solidFill>
                  <a:srgbClr val="006600"/>
                </a:solidFill>
              </a:rPr>
              <a:t>28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9872201" y="3309150"/>
            <a:ext cx="1109795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zh-TW" sz="4800" dirty="0">
                <a:solidFill>
                  <a:srgbClr val="006600"/>
                </a:solidFill>
              </a:rPr>
              <a:t>12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7862083" y="3263427"/>
            <a:ext cx="90354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800" dirty="0">
                <a:solidFill>
                  <a:srgbClr val="006600"/>
                </a:solidFill>
              </a:rPr>
              <a:t>16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9185344" y="4223877"/>
            <a:ext cx="15050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4800" dirty="0">
                <a:solidFill>
                  <a:srgbClr val="006600"/>
                </a:solidFill>
              </a:rPr>
              <a:t>＝</a:t>
            </a:r>
            <a:r>
              <a:rPr lang="en-US" altLang="zh-TW" sz="4800" dirty="0">
                <a:solidFill>
                  <a:srgbClr val="006600"/>
                </a:solidFill>
              </a:rPr>
              <a:t>28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9558354" y="3280555"/>
            <a:ext cx="60788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800" dirty="0">
                <a:solidFill>
                  <a:srgbClr val="006600"/>
                </a:solidFill>
              </a:rPr>
              <a:t>+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793" y="1123582"/>
            <a:ext cx="632669" cy="30741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39" y="1149777"/>
            <a:ext cx="631604" cy="307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5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/>
      <p:bldP spid="14" grpId="0"/>
      <p:bldP spid="9" grpId="0" animBg="1"/>
      <p:bldP spid="16" grpId="0"/>
      <p:bldP spid="18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11593288" cy="6039814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7829790" y="908720"/>
            <a:ext cx="10081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0" b="1" dirty="0">
                <a:solidFill>
                  <a:srgbClr val="FF0000"/>
                </a:solidFill>
              </a:rPr>
              <a:t>?</a:t>
            </a:r>
            <a:endParaRPr lang="zh-TW" altLang="en-US" sz="10000" b="1" dirty="0">
              <a:solidFill>
                <a:srgbClr val="FF0000"/>
              </a:solidFill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474070" y="3280555"/>
            <a:ext cx="110979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800" dirty="0">
                <a:solidFill>
                  <a:srgbClr val="006600"/>
                </a:solidFill>
              </a:rPr>
              <a:t>15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6819062" y="3861048"/>
            <a:ext cx="229241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800" dirty="0">
                <a:solidFill>
                  <a:srgbClr val="006600"/>
                </a:solidFill>
              </a:rPr>
              <a:t>?+16</a:t>
            </a:r>
            <a:br>
              <a:rPr lang="en-US" altLang="zh-TW" sz="4800" dirty="0">
                <a:solidFill>
                  <a:srgbClr val="006600"/>
                </a:solidFill>
              </a:rPr>
            </a:br>
            <a:r>
              <a:rPr lang="zh-TW" altLang="en-US" sz="4800" dirty="0">
                <a:solidFill>
                  <a:srgbClr val="006600"/>
                </a:solidFill>
              </a:rPr>
              <a:t>＝</a:t>
            </a:r>
            <a:r>
              <a:rPr lang="en-US" altLang="zh-TW" sz="4800" dirty="0">
                <a:solidFill>
                  <a:srgbClr val="006600"/>
                </a:solidFill>
              </a:rPr>
              <a:t>22</a:t>
            </a: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1114471"/>
            <a:ext cx="703112" cy="307623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165199"/>
            <a:ext cx="617666" cy="83839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586" y="1114471"/>
            <a:ext cx="615096" cy="2299224"/>
          </a:xfrm>
          <a:prstGeom prst="rect">
            <a:avLst/>
          </a:prstGeom>
        </p:spPr>
      </p:pic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217157" y="2003590"/>
            <a:ext cx="59185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800" dirty="0">
                <a:solidFill>
                  <a:srgbClr val="006600"/>
                </a:solidFill>
              </a:rPr>
              <a:t>7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819085" y="2865056"/>
            <a:ext cx="60788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800" dirty="0">
                <a:solidFill>
                  <a:srgbClr val="006600"/>
                </a:solidFill>
              </a:rPr>
              <a:t>+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2505008" y="3338171"/>
            <a:ext cx="15050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4800" dirty="0">
                <a:solidFill>
                  <a:srgbClr val="006600"/>
                </a:solidFill>
              </a:rPr>
              <a:t>＝</a:t>
            </a:r>
            <a:r>
              <a:rPr lang="en-US" altLang="zh-TW" sz="4800" dirty="0">
                <a:solidFill>
                  <a:srgbClr val="006600"/>
                </a:solidFill>
              </a:rPr>
              <a:t>22</a:t>
            </a:r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136" y="1136864"/>
            <a:ext cx="637420" cy="172819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677511" y="4005064"/>
            <a:ext cx="648072" cy="548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8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zh-TW" altLang="en-US" sz="48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35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3" grpId="0"/>
      <p:bldP spid="18" grpId="0"/>
      <p:bldP spid="19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11593288" cy="6039814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8619652" y="769000"/>
            <a:ext cx="10081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0" b="1" dirty="0">
                <a:solidFill>
                  <a:srgbClr val="FF0000"/>
                </a:solidFill>
              </a:rPr>
              <a:t>?</a:t>
            </a:r>
            <a:endParaRPr lang="zh-TW" altLang="en-US" sz="10000" b="1" dirty="0">
              <a:solidFill>
                <a:srgbClr val="FF0000"/>
              </a:solidFill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980658" y="3261573"/>
            <a:ext cx="110979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800" dirty="0">
                <a:solidFill>
                  <a:srgbClr val="006600"/>
                </a:solidFill>
              </a:rPr>
              <a:t>12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9463991" y="3384978"/>
            <a:ext cx="229241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800" dirty="0">
                <a:solidFill>
                  <a:srgbClr val="006600"/>
                </a:solidFill>
              </a:rPr>
              <a:t> ? +12 </a:t>
            </a:r>
            <a:br>
              <a:rPr lang="en-US" altLang="zh-TW" sz="4800" dirty="0">
                <a:solidFill>
                  <a:srgbClr val="006600"/>
                </a:solidFill>
              </a:rPr>
            </a:br>
            <a:r>
              <a:rPr lang="zh-TW" altLang="en-US" sz="4800" dirty="0">
                <a:solidFill>
                  <a:srgbClr val="006600"/>
                </a:solidFill>
              </a:rPr>
              <a:t>＝</a:t>
            </a:r>
            <a:r>
              <a:rPr lang="en-US" altLang="zh-TW" sz="4800" dirty="0">
                <a:solidFill>
                  <a:srgbClr val="006600"/>
                </a:solidFill>
              </a:rPr>
              <a:t>36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188" y="1107639"/>
            <a:ext cx="617666" cy="83839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849" y="1091645"/>
            <a:ext cx="615096" cy="2299224"/>
          </a:xfrm>
          <a:prstGeom prst="rect">
            <a:avLst/>
          </a:prstGeom>
        </p:spPr>
      </p:pic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291539" y="3309863"/>
            <a:ext cx="104914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800" dirty="0">
                <a:solidFill>
                  <a:srgbClr val="006600"/>
                </a:solidFill>
              </a:rPr>
              <a:t>21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1450154" y="3235066"/>
            <a:ext cx="60788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800" dirty="0">
                <a:solidFill>
                  <a:srgbClr val="006600"/>
                </a:solidFill>
              </a:rPr>
              <a:t>+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2765257" y="4005064"/>
            <a:ext cx="15050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4800" dirty="0">
                <a:solidFill>
                  <a:srgbClr val="006600"/>
                </a:solidFill>
              </a:rPr>
              <a:t>＝</a:t>
            </a:r>
            <a:r>
              <a:rPr lang="en-US" altLang="zh-TW" sz="4800" dirty="0">
                <a:solidFill>
                  <a:srgbClr val="006600"/>
                </a:solidFill>
              </a:rPr>
              <a:t>36</a:t>
            </a:r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488" y="1175058"/>
            <a:ext cx="637420" cy="172819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358344" y="3552524"/>
            <a:ext cx="914164" cy="548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48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zh-TW" altLang="en-US" sz="48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64" y="1085755"/>
            <a:ext cx="615096" cy="2299224"/>
          </a:xfrm>
          <a:prstGeom prst="rect">
            <a:avLst/>
          </a:prstGeom>
        </p:spPr>
      </p:pic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3320995" y="3296181"/>
            <a:ext cx="110979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800" dirty="0">
                <a:solidFill>
                  <a:srgbClr val="006600"/>
                </a:solidFill>
              </a:rPr>
              <a:t>3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2904506" y="3309862"/>
            <a:ext cx="60788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800" dirty="0">
                <a:solidFill>
                  <a:srgbClr val="006600"/>
                </a:solidFill>
              </a:rPr>
              <a:t>+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371" y="1073052"/>
            <a:ext cx="630675" cy="462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4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60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0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3" grpId="0"/>
      <p:bldP spid="18" grpId="0"/>
      <p:bldP spid="19" grpId="0"/>
      <p:bldP spid="5" grpId="0" animBg="1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b="1" dirty="0"/>
              <a:t>力矩</a:t>
            </a:r>
            <a:r>
              <a:rPr lang="en-US" altLang="zh-TW" sz="6600" b="1" dirty="0"/>
              <a:t>-</a:t>
            </a:r>
            <a:r>
              <a:rPr lang="zh-TW" altLang="en-US" sz="6600" b="1" dirty="0"/>
              <a:t>超難</a:t>
            </a:r>
            <a:r>
              <a:rPr lang="en-US" altLang="zh-TW" sz="6600" b="1" dirty="0"/>
              <a:t>4</a:t>
            </a:r>
            <a:r>
              <a:rPr lang="zh-TW" altLang="en-US" sz="6600" b="1" dirty="0"/>
              <a:t>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47086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23392" y="116632"/>
            <a:ext cx="10945216" cy="5976664"/>
          </a:xfrm>
        </p:spPr>
        <p:txBody>
          <a:bodyPr>
            <a:noAutofit/>
          </a:bodyPr>
          <a:lstStyle/>
          <a:p>
            <a:pPr marL="301943" lvl="1" indent="0">
              <a:lnSpc>
                <a:spcPct val="120000"/>
              </a:lnSpc>
              <a:buNone/>
            </a:pPr>
            <a:r>
              <a:rPr lang="en-US" altLang="zh-TW" sz="3200" b="1" dirty="0"/>
              <a:t>《</a:t>
            </a:r>
            <a:r>
              <a:rPr lang="zh-TW" altLang="en-US" sz="3200" b="1" dirty="0"/>
              <a:t>槓桿原理</a:t>
            </a:r>
            <a:r>
              <a:rPr lang="en-US" altLang="zh-TW" sz="3200" b="1" dirty="0"/>
              <a:t>》</a:t>
            </a:r>
            <a:r>
              <a:rPr lang="zh-TW" altLang="en-US" sz="3200" b="1" dirty="0"/>
              <a:t>轉動的力量</a:t>
            </a:r>
            <a:endParaRPr lang="en-US" altLang="zh-TW" sz="3200" b="1" dirty="0"/>
          </a:p>
          <a:p>
            <a:pPr marL="301943" lvl="1" indent="0">
              <a:lnSpc>
                <a:spcPct val="120000"/>
              </a:lnSpc>
              <a:buNone/>
            </a:pPr>
            <a:r>
              <a:rPr lang="en-US" altLang="zh-TW" sz="5400" b="1" dirty="0">
                <a:latin typeface="+mn-ea"/>
              </a:rPr>
              <a:t>【</a:t>
            </a:r>
            <a:r>
              <a:rPr lang="zh-TW" altLang="en-US" sz="5400" b="1" dirty="0">
                <a:latin typeface="+mn-ea"/>
              </a:rPr>
              <a:t>力矩</a:t>
            </a:r>
            <a:r>
              <a:rPr lang="en-US" altLang="zh-TW" sz="5400" b="1" dirty="0">
                <a:latin typeface="+mn-ea"/>
              </a:rPr>
              <a:t>】</a:t>
            </a:r>
          </a:p>
          <a:p>
            <a:pPr marL="850583" lvl="4" indent="0">
              <a:lnSpc>
                <a:spcPct val="120000"/>
              </a:lnSpc>
              <a:buNone/>
            </a:pPr>
            <a:endParaRPr lang="en-US" altLang="zh-TW" sz="5400" dirty="0">
              <a:latin typeface="+mn-ea"/>
            </a:endParaRPr>
          </a:p>
          <a:p>
            <a:pPr marL="320040" lvl="1" indent="0">
              <a:lnSpc>
                <a:spcPct val="150000"/>
              </a:lnSpc>
              <a:buNone/>
            </a:pPr>
            <a:r>
              <a:rPr lang="en-US" altLang="zh-TW" sz="5400" b="1" dirty="0">
                <a:latin typeface="+mn-ea"/>
              </a:rPr>
              <a:t>【</a:t>
            </a:r>
            <a:r>
              <a:rPr lang="zh-TW" altLang="en-US" sz="5400" b="1" dirty="0">
                <a:latin typeface="+mn-ea"/>
              </a:rPr>
              <a:t>力矩平衡</a:t>
            </a:r>
            <a:r>
              <a:rPr lang="en-US" altLang="zh-TW" sz="5400" b="1" dirty="0">
                <a:latin typeface="+mn-ea"/>
              </a:rPr>
              <a:t>】</a:t>
            </a:r>
          </a:p>
          <a:p>
            <a:pPr marL="320040" lvl="1" indent="0">
              <a:lnSpc>
                <a:spcPct val="120000"/>
              </a:lnSpc>
              <a:buNone/>
            </a:pPr>
            <a:r>
              <a:rPr lang="zh-TW" altLang="en-US" sz="4400" dirty="0">
                <a:latin typeface="+mn-ea"/>
              </a:rPr>
              <a:t>                     </a:t>
            </a:r>
            <a:endParaRPr lang="zh-TW" altLang="en-US" sz="5400" dirty="0">
              <a:latin typeface="+mn-ea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195D974D-FDD8-4BC4-ABC7-3B6B41F69374}"/>
              </a:ext>
            </a:extLst>
          </p:cNvPr>
          <p:cNvSpPr txBox="1"/>
          <p:nvPr/>
        </p:nvSpPr>
        <p:spPr>
          <a:xfrm>
            <a:off x="2711624" y="764704"/>
            <a:ext cx="8352928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0583" lvl="4" indent="0">
              <a:buNone/>
            </a:pPr>
            <a:r>
              <a:rPr lang="en-US" altLang="zh-TW" sz="5400" dirty="0">
                <a:latin typeface="+mn-ea"/>
              </a:rPr>
              <a:t>=</a:t>
            </a:r>
            <a:r>
              <a:rPr lang="zh-TW" altLang="en-US" sz="5400" dirty="0">
                <a:latin typeface="+mn-ea"/>
              </a:rPr>
              <a:t>長度（距離）</a:t>
            </a:r>
            <a:r>
              <a:rPr lang="en-US" altLang="zh-TW" sz="5400" dirty="0">
                <a:latin typeface="+mn-ea"/>
              </a:rPr>
              <a:t>×</a:t>
            </a:r>
            <a:r>
              <a:rPr lang="zh-TW" altLang="en-US" sz="5400" dirty="0">
                <a:latin typeface="+mn-ea"/>
              </a:rPr>
              <a:t>重量</a:t>
            </a:r>
            <a:endParaRPr lang="en-US" altLang="zh-TW" sz="5400" dirty="0">
              <a:latin typeface="+mn-ea"/>
            </a:endParaRPr>
          </a:p>
          <a:p>
            <a:pPr marL="868680" lvl="4" indent="0">
              <a:buNone/>
            </a:pPr>
            <a:r>
              <a:rPr lang="en-US" altLang="zh-TW" sz="5400" b="1" dirty="0">
                <a:solidFill>
                  <a:srgbClr val="FF0000"/>
                </a:solidFill>
                <a:latin typeface="+mn-ea"/>
              </a:rPr>
              <a:t>=</a:t>
            </a:r>
            <a:r>
              <a:rPr lang="zh-TW" altLang="en-US" sz="5400" b="1" dirty="0">
                <a:solidFill>
                  <a:srgbClr val="FF0000"/>
                </a:solidFill>
                <a:latin typeface="+mn-ea"/>
              </a:rPr>
              <a:t>力臂</a:t>
            </a:r>
            <a:r>
              <a:rPr lang="en-US" altLang="zh-TW" sz="5400" b="1" dirty="0">
                <a:solidFill>
                  <a:srgbClr val="FF0000"/>
                </a:solidFill>
                <a:latin typeface="+mn-ea"/>
              </a:rPr>
              <a:t>×</a:t>
            </a:r>
            <a:r>
              <a:rPr lang="zh-TW" altLang="en-US" sz="5400" b="1" dirty="0">
                <a:solidFill>
                  <a:srgbClr val="FF0000"/>
                </a:solidFill>
                <a:latin typeface="+mn-ea"/>
              </a:rPr>
              <a:t>力</a:t>
            </a:r>
            <a:endParaRPr lang="en-US" altLang="zh-TW" sz="5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D046E72-98AA-4743-9DF6-3E1048F5306A}"/>
              </a:ext>
            </a:extLst>
          </p:cNvPr>
          <p:cNvSpPr txBox="1"/>
          <p:nvPr/>
        </p:nvSpPr>
        <p:spPr>
          <a:xfrm>
            <a:off x="335360" y="4149080"/>
            <a:ext cx="10513168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0040" lvl="1" indent="0" algn="ctr">
              <a:buNone/>
            </a:pPr>
            <a:r>
              <a:rPr lang="zh-TW" altLang="en-US" sz="5400" dirty="0">
                <a:latin typeface="+mn-ea"/>
              </a:rPr>
              <a:t>抗力矩</a:t>
            </a:r>
            <a:r>
              <a:rPr lang="en-US" altLang="zh-TW" sz="5400" dirty="0">
                <a:latin typeface="+mn-ea"/>
              </a:rPr>
              <a:t>=</a:t>
            </a:r>
            <a:r>
              <a:rPr lang="zh-TW" altLang="en-US" sz="5400" dirty="0">
                <a:latin typeface="+mn-ea"/>
              </a:rPr>
              <a:t>施力矩</a:t>
            </a:r>
            <a:endParaRPr lang="en-US" altLang="zh-TW" sz="5400" dirty="0">
              <a:latin typeface="+mn-ea"/>
            </a:endParaRPr>
          </a:p>
          <a:p>
            <a:pPr marL="320040" lvl="1" indent="0" algn="ctr">
              <a:buNone/>
            </a:pPr>
            <a:r>
              <a:rPr lang="zh-TW" altLang="zh-TW" sz="5400" b="1" dirty="0">
                <a:solidFill>
                  <a:srgbClr val="FF0000"/>
                </a:solidFill>
                <a:latin typeface="+mn-ea"/>
              </a:rPr>
              <a:t>抗力臂</a:t>
            </a:r>
            <a:r>
              <a:rPr lang="en-US" altLang="zh-TW" sz="5400" b="1" dirty="0">
                <a:solidFill>
                  <a:srgbClr val="FF0000"/>
                </a:solidFill>
                <a:latin typeface="+mn-ea"/>
              </a:rPr>
              <a:t>×</a:t>
            </a:r>
            <a:r>
              <a:rPr lang="zh-TW" altLang="zh-TW" sz="5400" b="1" dirty="0">
                <a:solidFill>
                  <a:srgbClr val="FF0000"/>
                </a:solidFill>
                <a:latin typeface="+mn-ea"/>
              </a:rPr>
              <a:t>抗力</a:t>
            </a:r>
            <a:r>
              <a:rPr lang="en-US" altLang="zh-TW" sz="5400" b="1" dirty="0">
                <a:solidFill>
                  <a:srgbClr val="FF0000"/>
                </a:solidFill>
                <a:latin typeface="+mn-ea"/>
              </a:rPr>
              <a:t>=</a:t>
            </a:r>
            <a:r>
              <a:rPr lang="zh-TW" altLang="zh-TW" sz="5400" b="1" dirty="0">
                <a:solidFill>
                  <a:srgbClr val="FF0000"/>
                </a:solidFill>
                <a:latin typeface="+mn-ea"/>
              </a:rPr>
              <a:t>施力臂</a:t>
            </a:r>
            <a:r>
              <a:rPr lang="en-US" altLang="zh-TW" sz="5400" b="1" dirty="0">
                <a:solidFill>
                  <a:srgbClr val="FF0000"/>
                </a:solidFill>
                <a:latin typeface="+mn-ea"/>
              </a:rPr>
              <a:t>×</a:t>
            </a:r>
            <a:r>
              <a:rPr lang="zh-TW" altLang="zh-TW" sz="5400" b="1" dirty="0">
                <a:solidFill>
                  <a:srgbClr val="FF0000"/>
                </a:solidFill>
                <a:latin typeface="+mn-ea"/>
              </a:rPr>
              <a:t>施力</a:t>
            </a:r>
            <a:endParaRPr lang="zh-TW" altLang="en-US" sz="5400" b="1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4457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11593288" cy="6039814"/>
          </a:xfrm>
          <a:prstGeom prst="rect">
            <a:avLst/>
          </a:prstGeom>
        </p:spPr>
      </p:pic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10751086" y="4234022"/>
            <a:ext cx="110979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800" dirty="0">
                <a:solidFill>
                  <a:srgbClr val="006600"/>
                </a:solidFill>
              </a:rPr>
              <a:t>14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10930070" y="692696"/>
            <a:ext cx="10081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0" b="1" dirty="0">
                <a:solidFill>
                  <a:srgbClr val="FF0000"/>
                </a:solidFill>
              </a:rPr>
              <a:t>?</a:t>
            </a:r>
            <a:endParaRPr lang="zh-TW" altLang="en-US" sz="10000" b="1" dirty="0">
              <a:solidFill>
                <a:srgbClr val="FF0000"/>
              </a:solidFill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756301" y="2851774"/>
            <a:ext cx="182647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800" dirty="0">
                <a:solidFill>
                  <a:srgbClr val="006600"/>
                </a:solidFill>
              </a:rPr>
              <a:t>6×5</a:t>
            </a:r>
            <a:br>
              <a:rPr lang="en-US" altLang="zh-TW" sz="4800" dirty="0">
                <a:solidFill>
                  <a:srgbClr val="006600"/>
                </a:solidFill>
              </a:rPr>
            </a:br>
            <a:r>
              <a:rPr lang="zh-TW" altLang="en-US" sz="4800" dirty="0">
                <a:solidFill>
                  <a:srgbClr val="006600"/>
                </a:solidFill>
              </a:rPr>
              <a:t>＝</a:t>
            </a:r>
            <a:r>
              <a:rPr lang="en-US" altLang="zh-TW" sz="4800" dirty="0">
                <a:solidFill>
                  <a:srgbClr val="006600"/>
                </a:solidFill>
              </a:rPr>
              <a:t>30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8781629" y="4215278"/>
            <a:ext cx="90354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800" dirty="0">
                <a:solidFill>
                  <a:srgbClr val="006600"/>
                </a:solidFill>
              </a:rPr>
              <a:t>16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9185344" y="5046275"/>
            <a:ext cx="15050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4800" dirty="0">
                <a:solidFill>
                  <a:srgbClr val="006600"/>
                </a:solidFill>
              </a:rPr>
              <a:t>＝</a:t>
            </a:r>
            <a:r>
              <a:rPr lang="en-US" altLang="zh-TW" sz="4800" dirty="0">
                <a:solidFill>
                  <a:srgbClr val="006600"/>
                </a:solidFill>
              </a:rPr>
              <a:t>30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9914449" y="4102951"/>
            <a:ext cx="60788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800" dirty="0">
                <a:solidFill>
                  <a:srgbClr val="006600"/>
                </a:solidFill>
              </a:rPr>
              <a:t>+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50" y="1123582"/>
            <a:ext cx="648304" cy="3810868"/>
          </a:xfrm>
          <a:prstGeom prst="rect">
            <a:avLst/>
          </a:prstGeom>
        </p:spPr>
      </p:pic>
      <p:sp>
        <p:nvSpPr>
          <p:cNvPr id="15" name="文字方塊 14"/>
          <p:cNvSpPr txBox="1"/>
          <p:nvPr/>
        </p:nvSpPr>
        <p:spPr>
          <a:xfrm>
            <a:off x="8681288" y="760441"/>
            <a:ext cx="10081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0" b="1" dirty="0">
                <a:solidFill>
                  <a:srgbClr val="FF0000"/>
                </a:solidFill>
              </a:rPr>
              <a:t>?</a:t>
            </a:r>
            <a:endParaRPr lang="zh-TW" altLang="en-US" sz="10000" b="1" dirty="0">
              <a:solidFill>
                <a:srgbClr val="FF0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303" y="1142749"/>
            <a:ext cx="641646" cy="162597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068" y="1137029"/>
            <a:ext cx="699654" cy="307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6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/>
      <p:bldP spid="14" grpId="0"/>
      <p:bldP spid="16" grpId="0"/>
      <p:bldP spid="18" grpId="0"/>
      <p:bldP spid="20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11593288" cy="6039814"/>
          </a:xfrm>
          <a:prstGeom prst="rect">
            <a:avLst/>
          </a:prstGeom>
        </p:spPr>
      </p:pic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10744661" y="2291642"/>
            <a:ext cx="110979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800" dirty="0">
                <a:solidFill>
                  <a:srgbClr val="006600"/>
                </a:solidFill>
              </a:rPr>
              <a:t>14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10930070" y="692696"/>
            <a:ext cx="10081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0" b="1" dirty="0">
                <a:solidFill>
                  <a:srgbClr val="FF0000"/>
                </a:solidFill>
              </a:rPr>
              <a:t>?</a:t>
            </a:r>
            <a:endParaRPr lang="zh-TW" altLang="en-US" sz="10000" b="1" dirty="0">
              <a:solidFill>
                <a:srgbClr val="FF0000"/>
              </a:solidFill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756301" y="2851774"/>
            <a:ext cx="182647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800" dirty="0">
                <a:solidFill>
                  <a:srgbClr val="006600"/>
                </a:solidFill>
              </a:rPr>
              <a:t>6×5</a:t>
            </a:r>
            <a:br>
              <a:rPr lang="en-US" altLang="zh-TW" sz="4800" dirty="0">
                <a:solidFill>
                  <a:srgbClr val="006600"/>
                </a:solidFill>
              </a:rPr>
            </a:br>
            <a:r>
              <a:rPr lang="zh-TW" altLang="en-US" sz="4800" dirty="0">
                <a:solidFill>
                  <a:srgbClr val="006600"/>
                </a:solidFill>
              </a:rPr>
              <a:t>＝</a:t>
            </a:r>
            <a:r>
              <a:rPr lang="en-US" altLang="zh-TW" sz="4800" dirty="0">
                <a:solidFill>
                  <a:srgbClr val="006600"/>
                </a:solidFill>
              </a:rPr>
              <a:t>30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7005428" y="2291642"/>
            <a:ext cx="90354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800" dirty="0">
                <a:solidFill>
                  <a:srgbClr val="006600"/>
                </a:solidFill>
              </a:rPr>
              <a:t>16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8959786" y="2338554"/>
            <a:ext cx="60788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800" dirty="0">
                <a:solidFill>
                  <a:srgbClr val="006600"/>
                </a:solidFill>
              </a:rPr>
              <a:t>+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50" y="1123582"/>
            <a:ext cx="648304" cy="3810868"/>
          </a:xfrm>
          <a:prstGeom prst="rect">
            <a:avLst/>
          </a:prstGeom>
        </p:spPr>
      </p:pic>
      <p:sp>
        <p:nvSpPr>
          <p:cNvPr id="15" name="文字方塊 14"/>
          <p:cNvSpPr txBox="1"/>
          <p:nvPr/>
        </p:nvSpPr>
        <p:spPr>
          <a:xfrm>
            <a:off x="6960096" y="764704"/>
            <a:ext cx="10081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0" b="1" dirty="0">
                <a:solidFill>
                  <a:srgbClr val="FF0000"/>
                </a:solidFill>
              </a:rPr>
              <a:t>?</a:t>
            </a:r>
            <a:endParaRPr lang="zh-TW" altLang="en-US" sz="10000" b="1" dirty="0">
              <a:solidFill>
                <a:srgbClr val="FF0000"/>
              </a:solidFill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0836723" y="4888015"/>
            <a:ext cx="110979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800" dirty="0">
                <a:solidFill>
                  <a:srgbClr val="6600CC"/>
                </a:solidFill>
              </a:rPr>
              <a:t>28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7313514" y="4706289"/>
            <a:ext cx="68752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800" dirty="0">
                <a:solidFill>
                  <a:srgbClr val="6600CC"/>
                </a:solidFill>
              </a:rPr>
              <a:t>2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9051848" y="4797152"/>
            <a:ext cx="60788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800" dirty="0">
                <a:solidFill>
                  <a:srgbClr val="6600CC"/>
                </a:solidFill>
              </a:rPr>
              <a:t>+</a:t>
            </a:r>
          </a:p>
        </p:txBody>
      </p:sp>
      <p:sp>
        <p:nvSpPr>
          <p:cNvPr id="22" name="矩形 21"/>
          <p:cNvSpPr/>
          <p:nvPr/>
        </p:nvSpPr>
        <p:spPr>
          <a:xfrm>
            <a:off x="11064552" y="1418702"/>
            <a:ext cx="646346" cy="548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48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TW" altLang="en-US" sz="48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162946" y="1401796"/>
            <a:ext cx="602412" cy="548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48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zh-TW" altLang="en-US" sz="48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1092215" y="3540649"/>
            <a:ext cx="692417" cy="548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4800" dirty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TW" altLang="en-US" sz="4800" dirty="0">
              <a:solidFill>
                <a:srgbClr val="66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275791" y="3495916"/>
            <a:ext cx="692417" cy="548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4800" dirty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TW" altLang="en-US" sz="4800" dirty="0">
              <a:solidFill>
                <a:srgbClr val="66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52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5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50"/>
                            </p:stCondLst>
                            <p:childTnLst>
                              <p:par>
                                <p:cTn id="7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/>
      <p:bldP spid="14" grpId="0"/>
      <p:bldP spid="16" grpId="0"/>
      <p:bldP spid="20" grpId="0"/>
      <p:bldP spid="15" grpId="0"/>
      <p:bldP spid="13" grpId="0"/>
      <p:bldP spid="17" grpId="0"/>
      <p:bldP spid="21" grpId="0"/>
      <p:bldP spid="22" grpId="0" animBg="1"/>
      <p:bldP spid="23" grpId="0" animBg="1"/>
      <p:bldP spid="24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11593288" cy="6039814"/>
          </a:xfrm>
          <a:prstGeom prst="rect">
            <a:avLst/>
          </a:prstGeom>
        </p:spPr>
      </p:pic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10559253" y="1916832"/>
            <a:ext cx="82300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800" dirty="0">
                <a:solidFill>
                  <a:srgbClr val="006600"/>
                </a:solidFill>
              </a:rPr>
              <a:t>6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10180134" y="764704"/>
            <a:ext cx="10081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0" b="1" dirty="0">
                <a:solidFill>
                  <a:srgbClr val="FF0000"/>
                </a:solidFill>
              </a:rPr>
              <a:t>?</a:t>
            </a:r>
            <a:endParaRPr lang="zh-TW" altLang="en-US" sz="10000" b="1" dirty="0">
              <a:solidFill>
                <a:srgbClr val="FF0000"/>
              </a:solidFill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249402" y="2629184"/>
            <a:ext cx="182647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800" dirty="0">
                <a:solidFill>
                  <a:srgbClr val="006600"/>
                </a:solidFill>
              </a:rPr>
              <a:t>5×4</a:t>
            </a:r>
            <a:br>
              <a:rPr lang="en-US" altLang="zh-TW" sz="4800" dirty="0">
                <a:solidFill>
                  <a:srgbClr val="006600"/>
                </a:solidFill>
              </a:rPr>
            </a:br>
            <a:r>
              <a:rPr lang="zh-TW" altLang="en-US" sz="4800" dirty="0">
                <a:solidFill>
                  <a:srgbClr val="006600"/>
                </a:solidFill>
              </a:rPr>
              <a:t>＝</a:t>
            </a:r>
            <a:r>
              <a:rPr lang="en-US" altLang="zh-TW" sz="4800" dirty="0">
                <a:solidFill>
                  <a:srgbClr val="006600"/>
                </a:solidFill>
              </a:rPr>
              <a:t>20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7005428" y="1916832"/>
            <a:ext cx="90354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800" dirty="0">
                <a:solidFill>
                  <a:srgbClr val="006600"/>
                </a:solidFill>
              </a:rPr>
              <a:t>14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8959786" y="1963744"/>
            <a:ext cx="60788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800" dirty="0">
                <a:solidFill>
                  <a:srgbClr val="006600"/>
                </a:solidFill>
              </a:rPr>
              <a:t>+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6960096" y="764704"/>
            <a:ext cx="10081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0" b="1" dirty="0">
                <a:solidFill>
                  <a:srgbClr val="FF0000"/>
                </a:solidFill>
              </a:rPr>
              <a:t>?</a:t>
            </a:r>
            <a:endParaRPr lang="zh-TW" altLang="en-US" sz="10000" b="1" dirty="0">
              <a:solidFill>
                <a:srgbClr val="FF0000"/>
              </a:solidFill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0364526" y="3501008"/>
            <a:ext cx="110979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800" dirty="0">
                <a:solidFill>
                  <a:srgbClr val="6600CC"/>
                </a:solidFill>
              </a:rPr>
              <a:t>12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7313514" y="3429000"/>
            <a:ext cx="68752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800" dirty="0">
                <a:solidFill>
                  <a:srgbClr val="6600CC"/>
                </a:solidFill>
              </a:rPr>
              <a:t>8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9051848" y="3519863"/>
            <a:ext cx="60788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800" dirty="0">
                <a:solidFill>
                  <a:srgbClr val="6600CC"/>
                </a:solidFill>
              </a:rPr>
              <a:t>+</a:t>
            </a:r>
          </a:p>
        </p:txBody>
      </p:sp>
      <p:sp>
        <p:nvSpPr>
          <p:cNvPr id="22" name="矩形 21"/>
          <p:cNvSpPr/>
          <p:nvPr/>
        </p:nvSpPr>
        <p:spPr>
          <a:xfrm>
            <a:off x="10445869" y="1268760"/>
            <a:ext cx="646346" cy="548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48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TW" altLang="en-US" sz="48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162946" y="1326917"/>
            <a:ext cx="602412" cy="548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48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zh-TW" altLang="en-US" sz="48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0620018" y="2825661"/>
            <a:ext cx="692417" cy="548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4800" dirty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TW" altLang="en-US" sz="4800" dirty="0">
              <a:solidFill>
                <a:srgbClr val="66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275791" y="2780928"/>
            <a:ext cx="692417" cy="548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4800" dirty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TW" altLang="en-US" sz="4800" dirty="0">
              <a:solidFill>
                <a:srgbClr val="66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578" y="1124744"/>
            <a:ext cx="614492" cy="3074100"/>
          </a:xfrm>
          <a:prstGeom prst="rect">
            <a:avLst/>
          </a:prstGeom>
        </p:spPr>
      </p:pic>
      <p:cxnSp>
        <p:nvCxnSpPr>
          <p:cNvPr id="5" name="直線接點 4"/>
          <p:cNvCxnSpPr/>
          <p:nvPr/>
        </p:nvCxnSpPr>
        <p:spPr>
          <a:xfrm>
            <a:off x="6528048" y="2747829"/>
            <a:ext cx="5256584" cy="4691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10364526" y="5157192"/>
            <a:ext cx="110979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800" dirty="0">
                <a:solidFill>
                  <a:srgbClr val="990000"/>
                </a:solidFill>
              </a:rPr>
              <a:t>18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7313514" y="5008565"/>
            <a:ext cx="68752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800" dirty="0">
                <a:solidFill>
                  <a:srgbClr val="990000"/>
                </a:solidFill>
              </a:rPr>
              <a:t>2</a:t>
            </a: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9051848" y="5099428"/>
            <a:ext cx="60788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800" dirty="0">
                <a:solidFill>
                  <a:srgbClr val="990000"/>
                </a:solidFill>
              </a:rPr>
              <a:t>+</a:t>
            </a:r>
          </a:p>
        </p:txBody>
      </p:sp>
      <p:sp>
        <p:nvSpPr>
          <p:cNvPr id="29" name="矩形 28"/>
          <p:cNvSpPr/>
          <p:nvPr/>
        </p:nvSpPr>
        <p:spPr>
          <a:xfrm>
            <a:off x="10620018" y="4405226"/>
            <a:ext cx="692417" cy="548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48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TW" altLang="en-US" sz="4800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275791" y="4360493"/>
            <a:ext cx="692417" cy="548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48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TW" altLang="en-US" sz="4800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直線接點 30"/>
          <p:cNvCxnSpPr/>
          <p:nvPr/>
        </p:nvCxnSpPr>
        <p:spPr>
          <a:xfrm>
            <a:off x="6528048" y="4327394"/>
            <a:ext cx="5256584" cy="4691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95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50"/>
                            </p:stCondLst>
                            <p:childTnLst>
                              <p:par>
                                <p:cTn id="7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50"/>
                            </p:stCondLst>
                            <p:childTnLst>
                              <p:par>
                                <p:cTn id="1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/>
      <p:bldP spid="14" grpId="0"/>
      <p:bldP spid="16" grpId="0"/>
      <p:bldP spid="20" grpId="0"/>
      <p:bldP spid="15" grpId="0"/>
      <p:bldP spid="13" grpId="0"/>
      <p:bldP spid="17" grpId="0"/>
      <p:bldP spid="21" grpId="0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 animBg="1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11593288" cy="6039814"/>
          </a:xfrm>
          <a:prstGeom prst="rect">
            <a:avLst/>
          </a:prstGeom>
        </p:spPr>
      </p:pic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10559253" y="2147100"/>
            <a:ext cx="82300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800" dirty="0">
                <a:solidFill>
                  <a:srgbClr val="006600"/>
                </a:solidFill>
              </a:rPr>
              <a:t>6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10180134" y="764704"/>
            <a:ext cx="10081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0" b="1" dirty="0">
                <a:solidFill>
                  <a:srgbClr val="FF0000"/>
                </a:solidFill>
              </a:rPr>
              <a:t>?</a:t>
            </a:r>
            <a:endParaRPr lang="zh-TW" altLang="en-US" sz="10000" b="1" dirty="0">
              <a:solidFill>
                <a:srgbClr val="FF0000"/>
              </a:solidFill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249402" y="2629184"/>
            <a:ext cx="182647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800" dirty="0">
                <a:solidFill>
                  <a:srgbClr val="006600"/>
                </a:solidFill>
              </a:rPr>
              <a:t>5×4</a:t>
            </a:r>
            <a:br>
              <a:rPr lang="en-US" altLang="zh-TW" sz="4800" dirty="0">
                <a:solidFill>
                  <a:srgbClr val="006600"/>
                </a:solidFill>
              </a:rPr>
            </a:br>
            <a:r>
              <a:rPr lang="zh-TW" altLang="en-US" sz="4800" dirty="0">
                <a:solidFill>
                  <a:srgbClr val="006600"/>
                </a:solidFill>
              </a:rPr>
              <a:t>＝</a:t>
            </a:r>
            <a:r>
              <a:rPr lang="en-US" altLang="zh-TW" sz="4800" dirty="0">
                <a:solidFill>
                  <a:srgbClr val="006600"/>
                </a:solidFill>
              </a:rPr>
              <a:t>20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8688288" y="2147100"/>
            <a:ext cx="90354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800" dirty="0">
                <a:solidFill>
                  <a:srgbClr val="006600"/>
                </a:solidFill>
              </a:rPr>
              <a:t>14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9716529" y="2194012"/>
            <a:ext cx="60788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800" dirty="0">
                <a:solidFill>
                  <a:srgbClr val="006600"/>
                </a:solidFill>
              </a:rPr>
              <a:t>+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8599118" y="790849"/>
            <a:ext cx="10081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0" b="1" dirty="0">
                <a:solidFill>
                  <a:srgbClr val="FF0000"/>
                </a:solidFill>
              </a:rPr>
              <a:t>?</a:t>
            </a:r>
            <a:endParaRPr lang="zh-TW" altLang="en-US" sz="10000" b="1" dirty="0">
              <a:solidFill>
                <a:srgbClr val="FF0000"/>
              </a:solidFill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0220510" y="2219108"/>
            <a:ext cx="110979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800" dirty="0">
                <a:solidFill>
                  <a:srgbClr val="6600CC"/>
                </a:solidFill>
              </a:rPr>
              <a:t>12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8852358" y="2147100"/>
            <a:ext cx="68752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800" dirty="0">
                <a:solidFill>
                  <a:srgbClr val="6600CC"/>
                </a:solidFill>
              </a:rPr>
              <a:t>8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9664575" y="2237963"/>
            <a:ext cx="60788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800" dirty="0">
                <a:solidFill>
                  <a:srgbClr val="6600CC"/>
                </a:solidFill>
              </a:rPr>
              <a:t>+</a:t>
            </a:r>
          </a:p>
        </p:txBody>
      </p:sp>
      <p:sp>
        <p:nvSpPr>
          <p:cNvPr id="22" name="矩形 21"/>
          <p:cNvSpPr/>
          <p:nvPr/>
        </p:nvSpPr>
        <p:spPr>
          <a:xfrm>
            <a:off x="10445869" y="1268760"/>
            <a:ext cx="646346" cy="548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48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TW" altLang="en-US" sz="48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0476002" y="1313493"/>
            <a:ext cx="692417" cy="548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4800" dirty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TW" altLang="en-US" sz="4800" dirty="0">
              <a:solidFill>
                <a:srgbClr val="66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814635" y="1268760"/>
            <a:ext cx="692417" cy="548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4800" dirty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TW" altLang="en-US" sz="4800" dirty="0">
              <a:solidFill>
                <a:srgbClr val="66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578" y="1124744"/>
            <a:ext cx="614492" cy="3074100"/>
          </a:xfrm>
          <a:prstGeom prst="rect">
            <a:avLst/>
          </a:prstGeom>
        </p:spPr>
      </p:pic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10220510" y="3894147"/>
            <a:ext cx="110979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800" dirty="0">
                <a:solidFill>
                  <a:srgbClr val="990000"/>
                </a:solidFill>
              </a:rPr>
              <a:t>18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8852358" y="3745520"/>
            <a:ext cx="68752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800" dirty="0">
                <a:solidFill>
                  <a:srgbClr val="990000"/>
                </a:solidFill>
              </a:rPr>
              <a:t>2</a:t>
            </a: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9664575" y="3836383"/>
            <a:ext cx="60788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800" dirty="0">
                <a:solidFill>
                  <a:srgbClr val="990000"/>
                </a:solidFill>
              </a:rPr>
              <a:t>+</a:t>
            </a:r>
          </a:p>
        </p:txBody>
      </p:sp>
      <p:sp>
        <p:nvSpPr>
          <p:cNvPr id="29" name="矩形 28"/>
          <p:cNvSpPr/>
          <p:nvPr/>
        </p:nvSpPr>
        <p:spPr>
          <a:xfrm>
            <a:off x="10476002" y="3142181"/>
            <a:ext cx="692417" cy="548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48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TW" altLang="en-US" sz="4800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直線接點 30"/>
          <p:cNvCxnSpPr/>
          <p:nvPr/>
        </p:nvCxnSpPr>
        <p:spPr>
          <a:xfrm>
            <a:off x="6384032" y="3064349"/>
            <a:ext cx="5256584" cy="4691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59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50"/>
                            </p:stCondLst>
                            <p:childTnLst>
                              <p:par>
                                <p:cTn id="8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50"/>
                            </p:stCondLst>
                            <p:childTnLst>
                              <p:par>
                                <p:cTn id="1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12" grpId="0"/>
      <p:bldP spid="14" grpId="0"/>
      <p:bldP spid="16" grpId="0"/>
      <p:bldP spid="16" grpId="1"/>
      <p:bldP spid="20" grpId="0"/>
      <p:bldP spid="20" grpId="1"/>
      <p:bldP spid="15" grpId="0"/>
      <p:bldP spid="13" grpId="0"/>
      <p:bldP spid="17" grpId="0"/>
      <p:bldP spid="21" grpId="0"/>
      <p:bldP spid="22" grpId="0" animBg="1"/>
      <p:bldP spid="22" grpId="1" animBg="1"/>
      <p:bldP spid="24" grpId="0" animBg="1"/>
      <p:bldP spid="25" grpId="0" animBg="1"/>
      <p:bldP spid="26" grpId="0"/>
      <p:bldP spid="26" grpId="1"/>
      <p:bldP spid="27" grpId="0"/>
      <p:bldP spid="27" grpId="1"/>
      <p:bldP spid="28" grpId="0"/>
      <p:bldP spid="28" grpId="1"/>
      <p:bldP spid="29" grpId="0" animBg="1"/>
      <p:bldP spid="2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b="1" dirty="0"/>
              <a:t>力矩</a:t>
            </a:r>
            <a:r>
              <a:rPr lang="en-US" altLang="zh-TW" sz="6600" b="1" dirty="0"/>
              <a:t>-</a:t>
            </a:r>
            <a:r>
              <a:rPr lang="zh-TW" altLang="en-US" sz="6600" b="1" dirty="0"/>
              <a:t>實作</a:t>
            </a:r>
            <a:r>
              <a:rPr lang="en-US" altLang="zh-TW" sz="6600" b="1" dirty="0"/>
              <a:t>4</a:t>
            </a:r>
            <a:r>
              <a:rPr lang="zh-TW" altLang="en-US" sz="6600" b="1" dirty="0"/>
              <a:t>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5729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11593288" cy="6039814"/>
          </a:xfrm>
          <a:prstGeom prst="rect">
            <a:avLst/>
          </a:prstGeom>
        </p:spPr>
      </p:pic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33028" y="3802464"/>
            <a:ext cx="60153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4800" dirty="0">
                <a:solidFill>
                  <a:srgbClr val="006600"/>
                </a:solidFill>
              </a:rPr>
              <a:t>左邊</a:t>
            </a:r>
            <a:r>
              <a:rPr lang="en-US" altLang="zh-TW" sz="4800" dirty="0">
                <a:solidFill>
                  <a:srgbClr val="006600"/>
                </a:solidFill>
              </a:rPr>
              <a:t>6</a:t>
            </a:r>
            <a:r>
              <a:rPr lang="zh-TW" altLang="en-US" sz="4800" dirty="0">
                <a:solidFill>
                  <a:srgbClr val="006600"/>
                </a:solidFill>
              </a:rPr>
              <a:t>掛</a:t>
            </a:r>
            <a:r>
              <a:rPr lang="en-US" altLang="zh-TW" sz="4800" dirty="0">
                <a:solidFill>
                  <a:srgbClr val="006600"/>
                </a:solidFill>
              </a:rPr>
              <a:t>1</a:t>
            </a:r>
            <a:r>
              <a:rPr lang="zh-TW" altLang="en-US" sz="4800" dirty="0">
                <a:solidFill>
                  <a:srgbClr val="006600"/>
                </a:solidFill>
              </a:rPr>
              <a:t>個小砝碼</a:t>
            </a:r>
            <a:endParaRPr lang="en-US" altLang="zh-TW" sz="4800" dirty="0">
              <a:solidFill>
                <a:srgbClr val="006600"/>
              </a:solidFill>
            </a:endParaRP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4DED92D8-ADEA-4D09-88D4-A60585C73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2024" y="3802464"/>
            <a:ext cx="60153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4800" dirty="0">
                <a:solidFill>
                  <a:srgbClr val="006600"/>
                </a:solidFill>
              </a:rPr>
              <a:t>右邊</a:t>
            </a:r>
            <a:r>
              <a:rPr lang="en-US" altLang="zh-TW" sz="4800" dirty="0">
                <a:solidFill>
                  <a:srgbClr val="006600"/>
                </a:solidFill>
              </a:rPr>
              <a:t>2</a:t>
            </a:r>
            <a:r>
              <a:rPr lang="zh-TW" altLang="en-US" sz="4800" dirty="0">
                <a:solidFill>
                  <a:srgbClr val="006600"/>
                </a:solidFill>
              </a:rPr>
              <a:t>個小砝碼掛哪？</a:t>
            </a:r>
            <a:endParaRPr lang="en-US" altLang="zh-TW" sz="4800" dirty="0">
              <a:solidFill>
                <a:srgbClr val="006600"/>
              </a:solidFill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BC0591C4-29D3-4D61-95D8-21CF71FD7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1297071"/>
            <a:ext cx="617666" cy="838391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967776F2-9AE8-42C0-BB26-2E25DF200F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1271366"/>
            <a:ext cx="637420" cy="1728192"/>
          </a:xfrm>
          <a:prstGeom prst="rect">
            <a:avLst/>
          </a:prstGeom>
        </p:spPr>
      </p:pic>
      <p:sp>
        <p:nvSpPr>
          <p:cNvPr id="27" name="Text Box 13">
            <a:extLst>
              <a:ext uri="{FF2B5EF4-FFF2-40B4-BE49-F238E27FC236}">
                <a16:creationId xmlns:a16="http://schemas.microsoft.com/office/drawing/2014/main" id="{93D19E40-3127-4949-8CD3-26EC80659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4" y="4513037"/>
            <a:ext cx="373257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5400" dirty="0">
                <a:solidFill>
                  <a:srgbClr val="006600"/>
                </a:solidFill>
              </a:rPr>
              <a:t>6×1</a:t>
            </a:r>
            <a:r>
              <a:rPr lang="zh-TW" altLang="en-US" sz="5400" dirty="0">
                <a:solidFill>
                  <a:srgbClr val="006600"/>
                </a:solidFill>
              </a:rPr>
              <a:t>＝</a:t>
            </a:r>
            <a:r>
              <a:rPr lang="en-US" altLang="zh-TW" sz="5400" dirty="0">
                <a:solidFill>
                  <a:srgbClr val="006600"/>
                </a:solidFill>
              </a:rPr>
              <a:t>6</a:t>
            </a:r>
          </a:p>
        </p:txBody>
      </p:sp>
      <p:sp>
        <p:nvSpPr>
          <p:cNvPr id="28" name="Text Box 13">
            <a:extLst>
              <a:ext uri="{FF2B5EF4-FFF2-40B4-BE49-F238E27FC236}">
                <a16:creationId xmlns:a16="http://schemas.microsoft.com/office/drawing/2014/main" id="{154DDB1E-F6F3-488D-A5C0-37B62D721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3491" y="4513037"/>
            <a:ext cx="315651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5400" dirty="0">
                <a:solidFill>
                  <a:srgbClr val="006600"/>
                </a:solidFill>
              </a:rPr>
              <a:t>3×</a:t>
            </a:r>
            <a:r>
              <a:rPr lang="en-US" altLang="zh-TW" sz="5400" b="1" dirty="0">
                <a:solidFill>
                  <a:srgbClr val="FF0000"/>
                </a:solidFill>
              </a:rPr>
              <a:t>2</a:t>
            </a:r>
            <a:r>
              <a:rPr lang="zh-TW" altLang="en-US" sz="5400" dirty="0">
                <a:solidFill>
                  <a:srgbClr val="006600"/>
                </a:solidFill>
              </a:rPr>
              <a:t>＝</a:t>
            </a:r>
            <a:r>
              <a:rPr lang="en-US" altLang="zh-TW" sz="5400" dirty="0">
                <a:solidFill>
                  <a:srgbClr val="0066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2454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11593288" cy="6039814"/>
          </a:xfrm>
          <a:prstGeom prst="rect">
            <a:avLst/>
          </a:prstGeom>
        </p:spPr>
      </p:pic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33028" y="3802464"/>
            <a:ext cx="60153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4800" dirty="0">
                <a:solidFill>
                  <a:srgbClr val="006600"/>
                </a:solidFill>
              </a:rPr>
              <a:t>左邊</a:t>
            </a:r>
            <a:r>
              <a:rPr lang="en-US" altLang="zh-TW" sz="4800" dirty="0">
                <a:solidFill>
                  <a:srgbClr val="006600"/>
                </a:solidFill>
              </a:rPr>
              <a:t>5</a:t>
            </a:r>
            <a:r>
              <a:rPr lang="zh-TW" altLang="en-US" sz="4800" dirty="0">
                <a:solidFill>
                  <a:srgbClr val="006600"/>
                </a:solidFill>
              </a:rPr>
              <a:t>掛</a:t>
            </a:r>
            <a:r>
              <a:rPr lang="en-US" altLang="zh-TW" sz="4800" dirty="0">
                <a:solidFill>
                  <a:srgbClr val="006600"/>
                </a:solidFill>
              </a:rPr>
              <a:t>2</a:t>
            </a:r>
            <a:r>
              <a:rPr lang="zh-TW" altLang="en-US" sz="4800" dirty="0">
                <a:solidFill>
                  <a:srgbClr val="006600"/>
                </a:solidFill>
              </a:rPr>
              <a:t>個小砝碼</a:t>
            </a:r>
            <a:endParaRPr lang="en-US" altLang="zh-TW" sz="4800" dirty="0">
              <a:solidFill>
                <a:srgbClr val="006600"/>
              </a:solidFill>
            </a:endParaRP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4DED92D8-ADEA-4D09-88D4-A60585C73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2024" y="3802464"/>
            <a:ext cx="547260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4800" dirty="0">
                <a:solidFill>
                  <a:srgbClr val="006600"/>
                </a:solidFill>
              </a:rPr>
              <a:t>右邊</a:t>
            </a:r>
            <a:r>
              <a:rPr lang="en-US" altLang="zh-TW" sz="4800" dirty="0">
                <a:solidFill>
                  <a:srgbClr val="006600"/>
                </a:solidFill>
              </a:rPr>
              <a:t>2</a:t>
            </a:r>
            <a:r>
              <a:rPr lang="zh-TW" altLang="en-US" sz="4800" dirty="0">
                <a:solidFill>
                  <a:srgbClr val="006600"/>
                </a:solidFill>
              </a:rPr>
              <a:t>個小砝碼分開掛哪？</a:t>
            </a:r>
            <a:endParaRPr lang="en-US" altLang="zh-TW" sz="4800" dirty="0">
              <a:solidFill>
                <a:srgbClr val="006600"/>
              </a:solidFill>
            </a:endParaRPr>
          </a:p>
        </p:txBody>
      </p:sp>
      <p:sp>
        <p:nvSpPr>
          <p:cNvPr id="27" name="Text Box 13">
            <a:extLst>
              <a:ext uri="{FF2B5EF4-FFF2-40B4-BE49-F238E27FC236}">
                <a16:creationId xmlns:a16="http://schemas.microsoft.com/office/drawing/2014/main" id="{93D19E40-3127-4949-8CD3-26EC80659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4" y="4513037"/>
            <a:ext cx="373257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5400" dirty="0">
                <a:solidFill>
                  <a:srgbClr val="006600"/>
                </a:solidFill>
              </a:rPr>
              <a:t>5×2</a:t>
            </a:r>
            <a:r>
              <a:rPr lang="zh-TW" altLang="en-US" sz="5400" dirty="0">
                <a:solidFill>
                  <a:srgbClr val="006600"/>
                </a:solidFill>
              </a:rPr>
              <a:t>＝</a:t>
            </a:r>
            <a:r>
              <a:rPr lang="en-US" altLang="zh-TW" sz="5400" dirty="0">
                <a:solidFill>
                  <a:srgbClr val="006600"/>
                </a:solidFill>
              </a:rPr>
              <a:t>10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7274A7B3-D2E7-4A71-8A40-D0C42FCF40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1271366"/>
            <a:ext cx="637420" cy="1728192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DA26FF03-8EC5-4FBB-A6C1-C2D2346BEA11}"/>
              </a:ext>
            </a:extLst>
          </p:cNvPr>
          <p:cNvSpPr txBox="1"/>
          <p:nvPr/>
        </p:nvSpPr>
        <p:spPr>
          <a:xfrm>
            <a:off x="9480376" y="692696"/>
            <a:ext cx="10081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0" b="1" dirty="0">
                <a:solidFill>
                  <a:srgbClr val="FF0000"/>
                </a:solidFill>
              </a:rPr>
              <a:t>x</a:t>
            </a:r>
            <a:endParaRPr lang="zh-TW" altLang="en-US" sz="10000" b="1" dirty="0">
              <a:solidFill>
                <a:srgbClr val="FF0000"/>
              </a:solidFill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ABF18148-FDA9-4DFC-BA5D-0E3373784F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149" y="1193165"/>
            <a:ext cx="617666" cy="838391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66D859BF-075E-4EB6-8663-37D409226D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1249005"/>
            <a:ext cx="617666" cy="838391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C36B4512-1F06-4DC0-9ED4-F4E3012EEE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343" y="2218998"/>
            <a:ext cx="617666" cy="838391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958AA43A-7366-437C-B093-EDB626A91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2204864"/>
            <a:ext cx="617666" cy="838391"/>
          </a:xfrm>
          <a:prstGeom prst="rect">
            <a:avLst/>
          </a:prstGeom>
        </p:spPr>
      </p:pic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D5C6581A-1F73-4786-9872-40BFD2C7229E}"/>
              </a:ext>
            </a:extLst>
          </p:cNvPr>
          <p:cNvCxnSpPr/>
          <p:nvPr/>
        </p:nvCxnSpPr>
        <p:spPr>
          <a:xfrm>
            <a:off x="6312024" y="2132856"/>
            <a:ext cx="5256584" cy="4691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11593288" cy="6039814"/>
          </a:xfrm>
          <a:prstGeom prst="rect">
            <a:avLst/>
          </a:prstGeom>
        </p:spPr>
      </p:pic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33028" y="3802464"/>
            <a:ext cx="60153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4800" dirty="0">
                <a:solidFill>
                  <a:srgbClr val="006600"/>
                </a:solidFill>
              </a:rPr>
              <a:t>左邊</a:t>
            </a:r>
            <a:r>
              <a:rPr lang="en-US" altLang="zh-TW" sz="4800" dirty="0">
                <a:solidFill>
                  <a:srgbClr val="006600"/>
                </a:solidFill>
              </a:rPr>
              <a:t>3</a:t>
            </a:r>
            <a:r>
              <a:rPr lang="zh-TW" altLang="en-US" sz="4800" dirty="0">
                <a:solidFill>
                  <a:srgbClr val="006600"/>
                </a:solidFill>
              </a:rPr>
              <a:t>掛</a:t>
            </a:r>
            <a:r>
              <a:rPr lang="en-US" altLang="zh-TW" sz="4800" dirty="0">
                <a:solidFill>
                  <a:srgbClr val="006600"/>
                </a:solidFill>
              </a:rPr>
              <a:t>2</a:t>
            </a:r>
            <a:r>
              <a:rPr lang="zh-TW" altLang="en-US" sz="4800" dirty="0">
                <a:solidFill>
                  <a:srgbClr val="006600"/>
                </a:solidFill>
              </a:rPr>
              <a:t>個小砝碼</a:t>
            </a:r>
            <a:endParaRPr lang="en-US" altLang="zh-TW" sz="4800" dirty="0">
              <a:solidFill>
                <a:srgbClr val="006600"/>
              </a:solidFill>
            </a:endParaRP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4DED92D8-ADEA-4D09-88D4-A60585C73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2024" y="3802464"/>
            <a:ext cx="58799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4800" dirty="0">
                <a:solidFill>
                  <a:srgbClr val="006600"/>
                </a:solidFill>
              </a:rPr>
              <a:t>右邊</a:t>
            </a:r>
            <a:r>
              <a:rPr lang="en-US" altLang="zh-TW" sz="4800" dirty="0">
                <a:solidFill>
                  <a:srgbClr val="006600"/>
                </a:solidFill>
              </a:rPr>
              <a:t>3</a:t>
            </a:r>
            <a:r>
              <a:rPr lang="zh-TW" altLang="en-US" sz="4800" dirty="0">
                <a:solidFill>
                  <a:srgbClr val="006600"/>
                </a:solidFill>
              </a:rPr>
              <a:t>個小砝碼掛哪？</a:t>
            </a:r>
            <a:endParaRPr lang="en-US" altLang="zh-TW" sz="4800" dirty="0">
              <a:solidFill>
                <a:srgbClr val="006600"/>
              </a:solidFill>
            </a:endParaRPr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id="{967776F2-9AE8-42C0-BB26-2E25DF200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412" y="1259955"/>
            <a:ext cx="637420" cy="1728192"/>
          </a:xfrm>
          <a:prstGeom prst="rect">
            <a:avLst/>
          </a:prstGeom>
        </p:spPr>
      </p:pic>
      <p:sp>
        <p:nvSpPr>
          <p:cNvPr id="27" name="Text Box 13">
            <a:extLst>
              <a:ext uri="{FF2B5EF4-FFF2-40B4-BE49-F238E27FC236}">
                <a16:creationId xmlns:a16="http://schemas.microsoft.com/office/drawing/2014/main" id="{93D19E40-3127-4949-8CD3-26EC80659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4" y="4513037"/>
            <a:ext cx="373257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5400" dirty="0">
                <a:solidFill>
                  <a:srgbClr val="006600"/>
                </a:solidFill>
              </a:rPr>
              <a:t>3×2</a:t>
            </a:r>
            <a:r>
              <a:rPr lang="zh-TW" altLang="en-US" sz="5400" dirty="0">
                <a:solidFill>
                  <a:srgbClr val="006600"/>
                </a:solidFill>
              </a:rPr>
              <a:t>＝</a:t>
            </a:r>
            <a:r>
              <a:rPr lang="en-US" altLang="zh-TW" sz="5400" dirty="0">
                <a:solidFill>
                  <a:srgbClr val="006600"/>
                </a:solidFill>
              </a:rPr>
              <a:t>6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7274A7B3-D2E7-4A71-8A40-D0C42FCF40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672" y="1252402"/>
            <a:ext cx="637420" cy="1728192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B43C8E8B-B2BC-41D0-AEB2-072B90DC53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923" y="1259955"/>
            <a:ext cx="617666" cy="838391"/>
          </a:xfrm>
          <a:prstGeom prst="rect">
            <a:avLst/>
          </a:prstGeom>
        </p:spPr>
      </p:pic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84562332-227F-42E9-A926-77E1D9F8B5BC}"/>
              </a:ext>
            </a:extLst>
          </p:cNvPr>
          <p:cNvCxnSpPr/>
          <p:nvPr/>
        </p:nvCxnSpPr>
        <p:spPr>
          <a:xfrm>
            <a:off x="6312024" y="3143561"/>
            <a:ext cx="5256584" cy="4691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圖片 11">
            <a:extLst>
              <a:ext uri="{FF2B5EF4-FFF2-40B4-BE49-F238E27FC236}">
                <a16:creationId xmlns:a16="http://schemas.microsoft.com/office/drawing/2014/main" id="{366AD80F-3A04-43D1-B78F-6DD32FEA93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412" y="3133775"/>
            <a:ext cx="617666" cy="838391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4439FDAF-C010-455A-BBF7-EB69FB5B0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075" y="3199016"/>
            <a:ext cx="617666" cy="838391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2F8D0737-863A-42CE-8AEF-B6DDAFFB0C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821" y="1163264"/>
            <a:ext cx="713654" cy="2299224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C017E70B-B38C-4D33-837D-67F8CDEB01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738" y="3213281"/>
            <a:ext cx="617666" cy="83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8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11593288" cy="6039814"/>
          </a:xfrm>
          <a:prstGeom prst="rect">
            <a:avLst/>
          </a:prstGeom>
        </p:spPr>
      </p:pic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33028" y="3802464"/>
            <a:ext cx="60153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4000" dirty="0"/>
              <a:t>左邊</a:t>
            </a:r>
            <a:r>
              <a:rPr lang="en-US" altLang="zh-TW" sz="4000" dirty="0"/>
              <a:t>3</a:t>
            </a:r>
            <a:r>
              <a:rPr lang="zh-TW" altLang="en-US" sz="4000" dirty="0"/>
              <a:t>個小砝碼</a:t>
            </a:r>
            <a:r>
              <a:rPr lang="zh-TW" altLang="en-US" sz="4000" b="1" dirty="0">
                <a:solidFill>
                  <a:srgbClr val="FF0000"/>
                </a:solidFill>
              </a:rPr>
              <a:t>掛一起</a:t>
            </a:r>
            <a:endParaRPr lang="en-US" altLang="zh-TW" sz="4000" b="1" dirty="0">
              <a:solidFill>
                <a:srgbClr val="FF0000"/>
              </a:solidFill>
            </a:endParaRP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4DED92D8-ADEA-4D09-88D4-A60585C73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2024" y="3802464"/>
            <a:ext cx="60153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4800" dirty="0"/>
              <a:t>右邊</a:t>
            </a:r>
            <a:r>
              <a:rPr lang="en-US" altLang="zh-TW" sz="4800" dirty="0"/>
              <a:t>1</a:t>
            </a:r>
            <a:r>
              <a:rPr lang="zh-TW" altLang="en-US" sz="4800" dirty="0"/>
              <a:t>個小砝碼掛哪？</a:t>
            </a:r>
            <a:endParaRPr lang="en-US" altLang="zh-TW" sz="4800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B4A41AF0-DD01-4335-9C2D-DAF36054D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1303260"/>
            <a:ext cx="617666" cy="838391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A8886D73-5279-49F7-9497-8A1C073F2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1303260"/>
            <a:ext cx="713654" cy="2299224"/>
          </a:xfrm>
          <a:prstGeom prst="rect">
            <a:avLst/>
          </a:prstGeom>
        </p:spPr>
      </p:pic>
      <p:sp>
        <p:nvSpPr>
          <p:cNvPr id="13" name="Text Box 13">
            <a:extLst>
              <a:ext uri="{FF2B5EF4-FFF2-40B4-BE49-F238E27FC236}">
                <a16:creationId xmlns:a16="http://schemas.microsoft.com/office/drawing/2014/main" id="{35BC274C-6E15-4E63-B3B5-EE995ED6E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4" y="4513037"/>
            <a:ext cx="373257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5400" dirty="0">
                <a:solidFill>
                  <a:srgbClr val="006600"/>
                </a:solidFill>
              </a:rPr>
              <a:t>3×1</a:t>
            </a:r>
            <a:r>
              <a:rPr lang="zh-TW" altLang="en-US" sz="5400" dirty="0">
                <a:solidFill>
                  <a:srgbClr val="006600"/>
                </a:solidFill>
              </a:rPr>
              <a:t>＝</a:t>
            </a:r>
            <a:r>
              <a:rPr lang="en-US" altLang="zh-TW" sz="5400" dirty="0">
                <a:solidFill>
                  <a:srgbClr val="006600"/>
                </a:solidFill>
              </a:rPr>
              <a:t>3</a:t>
            </a: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68612BB9-263A-407C-B64A-32353844E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3491" y="4513037"/>
            <a:ext cx="315651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5400" dirty="0">
                <a:solidFill>
                  <a:srgbClr val="006600"/>
                </a:solidFill>
              </a:rPr>
              <a:t>1×</a:t>
            </a:r>
            <a:r>
              <a:rPr lang="en-US" altLang="zh-TW" sz="5400" b="1" dirty="0">
                <a:solidFill>
                  <a:srgbClr val="FF0000"/>
                </a:solidFill>
              </a:rPr>
              <a:t>3</a:t>
            </a:r>
            <a:r>
              <a:rPr lang="zh-TW" altLang="en-US" sz="5400" dirty="0">
                <a:solidFill>
                  <a:srgbClr val="006600"/>
                </a:solidFill>
              </a:rPr>
              <a:t>＝</a:t>
            </a:r>
            <a:r>
              <a:rPr lang="en-US" altLang="zh-TW" sz="5400" dirty="0">
                <a:solidFill>
                  <a:srgbClr val="0066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7160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11593288" cy="6039814"/>
          </a:xfrm>
          <a:prstGeom prst="rect">
            <a:avLst/>
          </a:prstGeom>
        </p:spPr>
      </p:pic>
      <p:sp>
        <p:nvSpPr>
          <p:cNvPr id="16" name="Text Box 13">
            <a:extLst>
              <a:ext uri="{FF2B5EF4-FFF2-40B4-BE49-F238E27FC236}">
                <a16:creationId xmlns:a16="http://schemas.microsoft.com/office/drawing/2014/main" id="{4DED92D8-ADEA-4D09-88D4-A60585C73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2024" y="3802464"/>
            <a:ext cx="60153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4800" dirty="0">
                <a:solidFill>
                  <a:srgbClr val="006600"/>
                </a:solidFill>
              </a:rPr>
              <a:t>右邊</a:t>
            </a:r>
            <a:r>
              <a:rPr lang="en-US" altLang="zh-TW" sz="4800" dirty="0">
                <a:solidFill>
                  <a:srgbClr val="006600"/>
                </a:solidFill>
              </a:rPr>
              <a:t>1</a:t>
            </a:r>
            <a:r>
              <a:rPr lang="zh-TW" altLang="en-US" sz="4800" dirty="0">
                <a:solidFill>
                  <a:srgbClr val="006600"/>
                </a:solidFill>
              </a:rPr>
              <a:t>個小砝碼掛哪？</a:t>
            </a:r>
            <a:endParaRPr lang="en-US" altLang="zh-TW" sz="4800" dirty="0">
              <a:solidFill>
                <a:srgbClr val="006600"/>
              </a:solidFill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B4A41AF0-DD01-4335-9C2D-DAF36054D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1328249"/>
            <a:ext cx="617666" cy="838391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A8886D73-5279-49F7-9497-8A1C073F2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134" y="1328249"/>
            <a:ext cx="713654" cy="2299224"/>
          </a:xfrm>
          <a:prstGeom prst="rect">
            <a:avLst/>
          </a:prstGeom>
        </p:spPr>
      </p:pic>
      <p:sp>
        <p:nvSpPr>
          <p:cNvPr id="13" name="Text Box 13">
            <a:extLst>
              <a:ext uri="{FF2B5EF4-FFF2-40B4-BE49-F238E27FC236}">
                <a16:creationId xmlns:a16="http://schemas.microsoft.com/office/drawing/2014/main" id="{35BC274C-6E15-4E63-B3B5-EE995ED6E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4" y="4513037"/>
            <a:ext cx="373257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5400" dirty="0">
                <a:solidFill>
                  <a:srgbClr val="006600"/>
                </a:solidFill>
              </a:rPr>
              <a:t>3×2</a:t>
            </a:r>
            <a:r>
              <a:rPr lang="zh-TW" altLang="en-US" sz="5400" dirty="0">
                <a:solidFill>
                  <a:srgbClr val="006600"/>
                </a:solidFill>
              </a:rPr>
              <a:t>＝</a:t>
            </a:r>
            <a:r>
              <a:rPr lang="en-US" altLang="zh-TW" sz="5400" dirty="0">
                <a:solidFill>
                  <a:srgbClr val="006600"/>
                </a:solidFill>
              </a:rPr>
              <a:t>6</a:t>
            </a: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68612BB9-263A-407C-B64A-32353844E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3491" y="4513037"/>
            <a:ext cx="315651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5400" dirty="0">
                <a:solidFill>
                  <a:srgbClr val="006600"/>
                </a:solidFill>
              </a:rPr>
              <a:t>1×</a:t>
            </a:r>
            <a:r>
              <a:rPr lang="en-US" altLang="zh-TW" sz="5400" b="1" dirty="0">
                <a:solidFill>
                  <a:srgbClr val="FF0000"/>
                </a:solidFill>
              </a:rPr>
              <a:t>6</a:t>
            </a:r>
            <a:r>
              <a:rPr lang="zh-TW" altLang="en-US" sz="5400" dirty="0">
                <a:solidFill>
                  <a:srgbClr val="006600"/>
                </a:solidFill>
              </a:rPr>
              <a:t>＝</a:t>
            </a:r>
            <a:r>
              <a:rPr lang="en-US" altLang="zh-TW" sz="5400" dirty="0">
                <a:solidFill>
                  <a:srgbClr val="006600"/>
                </a:solidFill>
              </a:rPr>
              <a:t>6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8535A053-3A53-438B-AD7D-6CFAEA44B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028" y="3802464"/>
            <a:ext cx="60153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4000" dirty="0"/>
              <a:t>左邊</a:t>
            </a:r>
            <a:r>
              <a:rPr lang="en-US" altLang="zh-TW" sz="4000" dirty="0"/>
              <a:t>3</a:t>
            </a:r>
            <a:r>
              <a:rPr lang="zh-TW" altLang="en-US" sz="4000" dirty="0"/>
              <a:t>個小砝碼</a:t>
            </a:r>
            <a:r>
              <a:rPr lang="zh-TW" altLang="en-US" sz="4000" b="1" dirty="0">
                <a:solidFill>
                  <a:srgbClr val="FF0000"/>
                </a:solidFill>
              </a:rPr>
              <a:t>掛一起</a:t>
            </a:r>
            <a:endParaRPr lang="en-US" altLang="zh-TW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54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b="1" dirty="0"/>
              <a:t>力矩</a:t>
            </a:r>
            <a:r>
              <a:rPr lang="en-US" altLang="zh-TW" sz="6600" b="1" dirty="0"/>
              <a:t>-</a:t>
            </a:r>
            <a:r>
              <a:rPr lang="zh-TW" altLang="en-US" sz="6600" b="1" dirty="0"/>
              <a:t>基礎</a:t>
            </a:r>
            <a:r>
              <a:rPr lang="en-US" altLang="zh-TW" sz="6600" b="1" dirty="0"/>
              <a:t>7</a:t>
            </a:r>
            <a:r>
              <a:rPr lang="zh-TW" altLang="en-US" sz="6600" b="1" dirty="0"/>
              <a:t>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62016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11593288" cy="6039814"/>
          </a:xfrm>
          <a:prstGeom prst="rect">
            <a:avLst/>
          </a:prstGeom>
        </p:spPr>
      </p:pic>
      <p:sp>
        <p:nvSpPr>
          <p:cNvPr id="16" name="Text Box 13">
            <a:extLst>
              <a:ext uri="{FF2B5EF4-FFF2-40B4-BE49-F238E27FC236}">
                <a16:creationId xmlns:a16="http://schemas.microsoft.com/office/drawing/2014/main" id="{4DED92D8-ADEA-4D09-88D4-A60585C73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2024" y="3802464"/>
            <a:ext cx="60153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4800" dirty="0">
                <a:solidFill>
                  <a:srgbClr val="006600"/>
                </a:solidFill>
              </a:rPr>
              <a:t>右邊</a:t>
            </a:r>
            <a:r>
              <a:rPr lang="en-US" altLang="zh-TW" sz="4800" dirty="0">
                <a:solidFill>
                  <a:srgbClr val="006600"/>
                </a:solidFill>
              </a:rPr>
              <a:t>1</a:t>
            </a:r>
            <a:r>
              <a:rPr lang="zh-TW" altLang="en-US" sz="4800" dirty="0">
                <a:solidFill>
                  <a:srgbClr val="006600"/>
                </a:solidFill>
              </a:rPr>
              <a:t>個小砝碼掛哪？</a:t>
            </a:r>
            <a:endParaRPr lang="en-US" altLang="zh-TW" sz="4800" dirty="0">
              <a:solidFill>
                <a:srgbClr val="006600"/>
              </a:solidFill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B4A41AF0-DD01-4335-9C2D-DAF36054D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1328249"/>
            <a:ext cx="617666" cy="838391"/>
          </a:xfrm>
          <a:prstGeom prst="rect">
            <a:avLst/>
          </a:prstGeom>
        </p:spPr>
      </p:pic>
      <p:sp>
        <p:nvSpPr>
          <p:cNvPr id="9" name="Text Box 13">
            <a:extLst>
              <a:ext uri="{FF2B5EF4-FFF2-40B4-BE49-F238E27FC236}">
                <a16:creationId xmlns:a16="http://schemas.microsoft.com/office/drawing/2014/main" id="{8535A053-3A53-438B-AD7D-6CFAEA44B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028" y="3802464"/>
            <a:ext cx="60153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4000" dirty="0"/>
              <a:t>左邊</a:t>
            </a:r>
            <a:r>
              <a:rPr lang="en-US" altLang="zh-TW" sz="4000" dirty="0"/>
              <a:t>3</a:t>
            </a:r>
            <a:r>
              <a:rPr lang="zh-TW" altLang="en-US" sz="4000" dirty="0"/>
              <a:t>個小砝碼</a:t>
            </a:r>
            <a:r>
              <a:rPr lang="zh-TW" altLang="en-US" sz="4000" b="1" dirty="0">
                <a:solidFill>
                  <a:srgbClr val="FF0000"/>
                </a:solidFill>
              </a:rPr>
              <a:t>分開掛</a:t>
            </a:r>
            <a:endParaRPr lang="en-US" altLang="zh-TW" sz="4000" b="1" dirty="0">
              <a:solidFill>
                <a:srgbClr val="FF0000"/>
              </a:solidFill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402B9114-2821-46FC-8FCC-BFE162833C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246" y="1328248"/>
            <a:ext cx="617666" cy="838391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9C7849E6-BB49-402F-AF56-4AD716BA8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28" y="1332506"/>
            <a:ext cx="617666" cy="838391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83EBB826-1A6D-4C00-A200-EC01FA4DD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87" y="1328247"/>
            <a:ext cx="617666" cy="83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78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11593288" cy="6039814"/>
          </a:xfrm>
          <a:prstGeom prst="rect">
            <a:avLst/>
          </a:prstGeom>
        </p:spPr>
      </p:pic>
      <p:sp>
        <p:nvSpPr>
          <p:cNvPr id="16" name="Text Box 13">
            <a:extLst>
              <a:ext uri="{FF2B5EF4-FFF2-40B4-BE49-F238E27FC236}">
                <a16:creationId xmlns:a16="http://schemas.microsoft.com/office/drawing/2014/main" id="{4DED92D8-ADEA-4D09-88D4-A60585C73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2024" y="3802464"/>
            <a:ext cx="60153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4800" dirty="0">
                <a:solidFill>
                  <a:srgbClr val="006600"/>
                </a:solidFill>
              </a:rPr>
              <a:t>右邊</a:t>
            </a:r>
            <a:r>
              <a:rPr lang="en-US" altLang="zh-TW" sz="4800" dirty="0">
                <a:solidFill>
                  <a:srgbClr val="006600"/>
                </a:solidFill>
              </a:rPr>
              <a:t>1</a:t>
            </a:r>
            <a:r>
              <a:rPr lang="zh-TW" altLang="en-US" sz="4800" dirty="0">
                <a:solidFill>
                  <a:srgbClr val="006600"/>
                </a:solidFill>
              </a:rPr>
              <a:t>個小砝碼掛哪？</a:t>
            </a:r>
            <a:endParaRPr lang="en-US" altLang="zh-TW" sz="4800" dirty="0">
              <a:solidFill>
                <a:srgbClr val="006600"/>
              </a:solidFill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B4A41AF0-DD01-4335-9C2D-DAF36054D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552" y="1328247"/>
            <a:ext cx="617666" cy="838391"/>
          </a:xfrm>
          <a:prstGeom prst="rect">
            <a:avLst/>
          </a:prstGeom>
        </p:spPr>
      </p:pic>
      <p:sp>
        <p:nvSpPr>
          <p:cNvPr id="9" name="Text Box 13">
            <a:extLst>
              <a:ext uri="{FF2B5EF4-FFF2-40B4-BE49-F238E27FC236}">
                <a16:creationId xmlns:a16="http://schemas.microsoft.com/office/drawing/2014/main" id="{8535A053-3A53-438B-AD7D-6CFAEA44B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028" y="3802464"/>
            <a:ext cx="60153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4000" dirty="0"/>
              <a:t>左邊</a:t>
            </a:r>
            <a:r>
              <a:rPr lang="en-US" altLang="zh-TW" sz="4000" dirty="0"/>
              <a:t>3</a:t>
            </a:r>
            <a:r>
              <a:rPr lang="zh-TW" altLang="en-US" sz="4000" dirty="0"/>
              <a:t>個小砝碼</a:t>
            </a:r>
            <a:r>
              <a:rPr lang="zh-TW" altLang="en-US" sz="4000" b="1" dirty="0">
                <a:solidFill>
                  <a:srgbClr val="FF0000"/>
                </a:solidFill>
              </a:rPr>
              <a:t>分開掛</a:t>
            </a:r>
            <a:endParaRPr lang="en-US" altLang="zh-TW" sz="4000" b="1" dirty="0">
              <a:solidFill>
                <a:srgbClr val="FF0000"/>
              </a:solidFill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402B9114-2821-46FC-8FCC-BFE162833C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246" y="1328248"/>
            <a:ext cx="617666" cy="838391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9C7849E6-BB49-402F-AF56-4AD716BA8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28" y="1332506"/>
            <a:ext cx="617666" cy="838391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83EBB826-1A6D-4C00-A200-EC01FA4DD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1328247"/>
            <a:ext cx="617666" cy="83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7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11593288" cy="6039814"/>
          </a:xfrm>
          <a:prstGeom prst="rect">
            <a:avLst/>
          </a:prstGeom>
        </p:spPr>
      </p:pic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33028" y="3802464"/>
            <a:ext cx="60153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4800" dirty="0">
                <a:solidFill>
                  <a:srgbClr val="006600"/>
                </a:solidFill>
              </a:rPr>
              <a:t>左邊</a:t>
            </a:r>
            <a:r>
              <a:rPr lang="en-US" altLang="zh-TW" sz="4800" dirty="0">
                <a:solidFill>
                  <a:srgbClr val="006600"/>
                </a:solidFill>
              </a:rPr>
              <a:t>4</a:t>
            </a:r>
            <a:r>
              <a:rPr lang="zh-TW" altLang="en-US" sz="4800" dirty="0">
                <a:solidFill>
                  <a:srgbClr val="006600"/>
                </a:solidFill>
              </a:rPr>
              <a:t>掛</a:t>
            </a:r>
            <a:r>
              <a:rPr lang="en-US" altLang="zh-TW" sz="4800" dirty="0">
                <a:solidFill>
                  <a:srgbClr val="006600"/>
                </a:solidFill>
              </a:rPr>
              <a:t>2</a:t>
            </a:r>
            <a:r>
              <a:rPr lang="zh-TW" altLang="en-US" sz="4800" dirty="0">
                <a:solidFill>
                  <a:srgbClr val="006600"/>
                </a:solidFill>
              </a:rPr>
              <a:t>個小砝碼</a:t>
            </a:r>
            <a:endParaRPr lang="en-US" altLang="zh-TW" sz="4800" dirty="0">
              <a:solidFill>
                <a:srgbClr val="006600"/>
              </a:solidFill>
            </a:endParaRP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4DED92D8-ADEA-4D09-88D4-A60585C73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2024" y="3802464"/>
            <a:ext cx="58799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4800" dirty="0">
                <a:solidFill>
                  <a:srgbClr val="006600"/>
                </a:solidFill>
              </a:rPr>
              <a:t>右邊</a:t>
            </a:r>
            <a:r>
              <a:rPr lang="en-US" altLang="zh-TW" sz="4800" dirty="0">
                <a:solidFill>
                  <a:srgbClr val="006600"/>
                </a:solidFill>
              </a:rPr>
              <a:t>3</a:t>
            </a:r>
            <a:r>
              <a:rPr lang="zh-TW" altLang="en-US" sz="4800" dirty="0">
                <a:solidFill>
                  <a:srgbClr val="006600"/>
                </a:solidFill>
              </a:rPr>
              <a:t>個小砝碼掛哪？</a:t>
            </a:r>
            <a:endParaRPr lang="en-US" altLang="zh-TW" sz="4800" dirty="0">
              <a:solidFill>
                <a:srgbClr val="006600"/>
              </a:solidFill>
            </a:endParaRPr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id="{967776F2-9AE8-42C0-BB26-2E25DF200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358" y="1252402"/>
            <a:ext cx="637420" cy="1728192"/>
          </a:xfrm>
          <a:prstGeom prst="rect">
            <a:avLst/>
          </a:prstGeom>
        </p:spPr>
      </p:pic>
      <p:sp>
        <p:nvSpPr>
          <p:cNvPr id="27" name="Text Box 13">
            <a:extLst>
              <a:ext uri="{FF2B5EF4-FFF2-40B4-BE49-F238E27FC236}">
                <a16:creationId xmlns:a16="http://schemas.microsoft.com/office/drawing/2014/main" id="{93D19E40-3127-4949-8CD3-26EC80659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4" y="4513037"/>
            <a:ext cx="373257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5400" dirty="0">
                <a:solidFill>
                  <a:srgbClr val="006600"/>
                </a:solidFill>
              </a:rPr>
              <a:t>4×2</a:t>
            </a:r>
            <a:r>
              <a:rPr lang="zh-TW" altLang="en-US" sz="5400" dirty="0">
                <a:solidFill>
                  <a:srgbClr val="006600"/>
                </a:solidFill>
              </a:rPr>
              <a:t>＝</a:t>
            </a:r>
            <a:r>
              <a:rPr lang="en-US" altLang="zh-TW" sz="5400" dirty="0">
                <a:solidFill>
                  <a:srgbClr val="006600"/>
                </a:solidFill>
              </a:rPr>
              <a:t>8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7274A7B3-D2E7-4A71-8A40-D0C42FCF40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672" y="1252402"/>
            <a:ext cx="637420" cy="1728192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B43C8E8B-B2BC-41D0-AEB2-072B90DC53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679" y="1193165"/>
            <a:ext cx="617666" cy="838391"/>
          </a:xfrm>
          <a:prstGeom prst="rect">
            <a:avLst/>
          </a:prstGeom>
        </p:spPr>
      </p:pic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84562332-227F-42E9-A926-77E1D9F8B5BC}"/>
              </a:ext>
            </a:extLst>
          </p:cNvPr>
          <p:cNvCxnSpPr/>
          <p:nvPr/>
        </p:nvCxnSpPr>
        <p:spPr>
          <a:xfrm>
            <a:off x="6312024" y="3075599"/>
            <a:ext cx="5256584" cy="4691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圖片 11">
            <a:extLst>
              <a:ext uri="{FF2B5EF4-FFF2-40B4-BE49-F238E27FC236}">
                <a16:creationId xmlns:a16="http://schemas.microsoft.com/office/drawing/2014/main" id="{366AD80F-3A04-43D1-B78F-6DD32FEA93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370" y="3070813"/>
            <a:ext cx="617666" cy="838391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BFF9C574-2243-4C14-9EFC-493F5CE083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704" y="3070813"/>
            <a:ext cx="637420" cy="1728192"/>
          </a:xfrm>
          <a:prstGeom prst="rect">
            <a:avLst/>
          </a:prstGeom>
        </p:spPr>
      </p:pic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FAA84A2F-6C54-41F9-A083-4DCED8ACE494}"/>
              </a:ext>
            </a:extLst>
          </p:cNvPr>
          <p:cNvCxnSpPr/>
          <p:nvPr/>
        </p:nvCxnSpPr>
        <p:spPr>
          <a:xfrm>
            <a:off x="6372714" y="4988002"/>
            <a:ext cx="5256584" cy="4691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圖片 16">
            <a:extLst>
              <a:ext uri="{FF2B5EF4-FFF2-40B4-BE49-F238E27FC236}">
                <a16:creationId xmlns:a16="http://schemas.microsoft.com/office/drawing/2014/main" id="{4439FDAF-C010-455A-BBF7-EB69FB5B0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006" y="5047766"/>
            <a:ext cx="617666" cy="838391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C4B571B0-9603-4320-949F-8CDCB32B5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4992691"/>
            <a:ext cx="637420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4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11593288" cy="6039814"/>
          </a:xfrm>
          <a:prstGeom prst="rect">
            <a:avLst/>
          </a:prstGeom>
        </p:spPr>
      </p:pic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33028" y="3802464"/>
            <a:ext cx="60153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4800" dirty="0">
                <a:solidFill>
                  <a:srgbClr val="006600"/>
                </a:solidFill>
              </a:rPr>
              <a:t>左邊</a:t>
            </a:r>
            <a:r>
              <a:rPr lang="en-US" altLang="zh-TW" sz="4800" dirty="0">
                <a:solidFill>
                  <a:srgbClr val="006600"/>
                </a:solidFill>
              </a:rPr>
              <a:t>4</a:t>
            </a:r>
            <a:r>
              <a:rPr lang="zh-TW" altLang="en-US" sz="4800" dirty="0">
                <a:solidFill>
                  <a:srgbClr val="006600"/>
                </a:solidFill>
              </a:rPr>
              <a:t>掛</a:t>
            </a:r>
            <a:r>
              <a:rPr lang="en-US" altLang="zh-TW" sz="4800" dirty="0">
                <a:solidFill>
                  <a:srgbClr val="006600"/>
                </a:solidFill>
              </a:rPr>
              <a:t>2</a:t>
            </a:r>
            <a:r>
              <a:rPr lang="zh-TW" altLang="en-US" sz="4800" dirty="0">
                <a:solidFill>
                  <a:srgbClr val="006600"/>
                </a:solidFill>
              </a:rPr>
              <a:t>個小砝碼</a:t>
            </a:r>
            <a:endParaRPr lang="en-US" altLang="zh-TW" sz="4800" dirty="0">
              <a:solidFill>
                <a:srgbClr val="006600"/>
              </a:solidFill>
            </a:endParaRPr>
          </a:p>
        </p:txBody>
      </p:sp>
      <p:sp>
        <p:nvSpPr>
          <p:cNvPr id="27" name="Text Box 13">
            <a:extLst>
              <a:ext uri="{FF2B5EF4-FFF2-40B4-BE49-F238E27FC236}">
                <a16:creationId xmlns:a16="http://schemas.microsoft.com/office/drawing/2014/main" id="{93D19E40-3127-4949-8CD3-26EC80659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4" y="4513037"/>
            <a:ext cx="373257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5400" dirty="0">
                <a:solidFill>
                  <a:srgbClr val="006600"/>
                </a:solidFill>
              </a:rPr>
              <a:t>4×2</a:t>
            </a:r>
            <a:r>
              <a:rPr lang="zh-TW" altLang="en-US" sz="5400" dirty="0">
                <a:solidFill>
                  <a:srgbClr val="006600"/>
                </a:solidFill>
              </a:rPr>
              <a:t>＝</a:t>
            </a:r>
            <a:r>
              <a:rPr lang="en-US" altLang="zh-TW" sz="5400" dirty="0">
                <a:solidFill>
                  <a:srgbClr val="006600"/>
                </a:solidFill>
              </a:rPr>
              <a:t>8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7274A7B3-D2E7-4A71-8A40-D0C42FCF40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672" y="1252402"/>
            <a:ext cx="637420" cy="1728192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B43C8E8B-B2BC-41D0-AEB2-072B90DC53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412" y="1297072"/>
            <a:ext cx="617666" cy="838391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366AD80F-3A04-43D1-B78F-6DD32FEA93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699" y="1278107"/>
            <a:ext cx="617666" cy="838391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74C1E95F-B393-4D0E-AEAF-5F3C5852A4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1259752"/>
            <a:ext cx="617666" cy="838391"/>
          </a:xfrm>
          <a:prstGeom prst="rect">
            <a:avLst/>
          </a:prstGeom>
        </p:spPr>
      </p:pic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0036AB74-0661-4771-B107-6B7BE78C38ED}"/>
              </a:ext>
            </a:extLst>
          </p:cNvPr>
          <p:cNvCxnSpPr/>
          <p:nvPr/>
        </p:nvCxnSpPr>
        <p:spPr>
          <a:xfrm>
            <a:off x="6240016" y="2276872"/>
            <a:ext cx="5256584" cy="4691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圖片 20">
            <a:extLst>
              <a:ext uri="{FF2B5EF4-FFF2-40B4-BE49-F238E27FC236}">
                <a16:creationId xmlns:a16="http://schemas.microsoft.com/office/drawing/2014/main" id="{79677788-97E0-4D10-A097-6B230A1089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836" y="2323784"/>
            <a:ext cx="617666" cy="838391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89106EB4-EE91-491B-9B5E-30E2AF74BE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2331134"/>
            <a:ext cx="617666" cy="838391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0E2BF23F-D645-40FE-9584-18B0875A57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970" y="2351513"/>
            <a:ext cx="617666" cy="83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0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11593288" cy="6039814"/>
          </a:xfrm>
          <a:prstGeom prst="rect">
            <a:avLst/>
          </a:prstGeom>
        </p:spPr>
      </p:pic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33028" y="3802464"/>
            <a:ext cx="60153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4800" dirty="0">
                <a:solidFill>
                  <a:srgbClr val="006600"/>
                </a:solidFill>
              </a:rPr>
              <a:t>左邊</a:t>
            </a:r>
            <a:r>
              <a:rPr lang="en-US" altLang="zh-TW" sz="4800" dirty="0">
                <a:solidFill>
                  <a:srgbClr val="006600"/>
                </a:solidFill>
              </a:rPr>
              <a:t>1</a:t>
            </a:r>
            <a:r>
              <a:rPr lang="zh-TW" altLang="en-US" sz="4800" dirty="0">
                <a:solidFill>
                  <a:srgbClr val="006600"/>
                </a:solidFill>
              </a:rPr>
              <a:t>個大砝碼</a:t>
            </a:r>
            <a:endParaRPr lang="en-US" altLang="zh-TW" sz="4800" dirty="0">
              <a:solidFill>
                <a:srgbClr val="006600"/>
              </a:solidFill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16" y="1304353"/>
            <a:ext cx="1142820" cy="1551210"/>
          </a:xfrm>
          <a:prstGeom prst="rect">
            <a:avLst/>
          </a:prstGeom>
        </p:spPr>
      </p:pic>
      <p:sp>
        <p:nvSpPr>
          <p:cNvPr id="16" name="Text Box 13">
            <a:extLst>
              <a:ext uri="{FF2B5EF4-FFF2-40B4-BE49-F238E27FC236}">
                <a16:creationId xmlns:a16="http://schemas.microsoft.com/office/drawing/2014/main" id="{4DED92D8-ADEA-4D09-88D4-A60585C73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2024" y="3802464"/>
            <a:ext cx="60153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4800" dirty="0">
                <a:solidFill>
                  <a:srgbClr val="006600"/>
                </a:solidFill>
              </a:rPr>
              <a:t>右邊</a:t>
            </a:r>
            <a:r>
              <a:rPr lang="en-US" altLang="zh-TW" sz="4800" dirty="0">
                <a:solidFill>
                  <a:srgbClr val="006600"/>
                </a:solidFill>
              </a:rPr>
              <a:t>1</a:t>
            </a:r>
            <a:r>
              <a:rPr lang="zh-TW" altLang="en-US" sz="4800" dirty="0">
                <a:solidFill>
                  <a:srgbClr val="006600"/>
                </a:solidFill>
              </a:rPr>
              <a:t>個小砝碼</a:t>
            </a:r>
            <a:endParaRPr lang="en-US" altLang="zh-TW" sz="4800" dirty="0">
              <a:solidFill>
                <a:srgbClr val="006600"/>
              </a:solidFill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BC0591C4-29D3-4D61-95D8-21CF71FD7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1248961"/>
            <a:ext cx="617666" cy="83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2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00847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11593288" cy="603981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974" y="1124744"/>
            <a:ext cx="637420" cy="1728192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1124744"/>
            <a:ext cx="637420" cy="1728192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8544272" y="804025"/>
            <a:ext cx="1008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0" b="1" dirty="0">
                <a:solidFill>
                  <a:srgbClr val="FF0000"/>
                </a:solidFill>
              </a:rPr>
              <a:t>?</a:t>
            </a:r>
            <a:endParaRPr lang="zh-TW" altLang="en-US" sz="12000" b="1" dirty="0">
              <a:solidFill>
                <a:srgbClr val="FF0000"/>
              </a:solidFill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838021" y="2743017"/>
            <a:ext cx="373257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800" dirty="0">
                <a:solidFill>
                  <a:srgbClr val="006600"/>
                </a:solidFill>
              </a:rPr>
              <a:t>5×2+3×2</a:t>
            </a:r>
            <a:r>
              <a:rPr lang="zh-TW" altLang="en-US" sz="4800" dirty="0">
                <a:solidFill>
                  <a:srgbClr val="006600"/>
                </a:solidFill>
              </a:rPr>
              <a:t>＝</a:t>
            </a:r>
            <a:r>
              <a:rPr lang="en-US" altLang="zh-TW" sz="4800" dirty="0">
                <a:solidFill>
                  <a:srgbClr val="006600"/>
                </a:solidFill>
              </a:rPr>
              <a:t>16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6283039" y="4077072"/>
            <a:ext cx="229241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800" dirty="0">
                <a:solidFill>
                  <a:srgbClr val="006600"/>
                </a:solidFill>
              </a:rPr>
              <a:t>3×6</a:t>
            </a:r>
            <a:br>
              <a:rPr lang="en-US" altLang="zh-TW" sz="4800" dirty="0">
                <a:solidFill>
                  <a:srgbClr val="006600"/>
                </a:solidFill>
              </a:rPr>
            </a:br>
            <a:r>
              <a:rPr lang="zh-TW" altLang="en-US" sz="4800" dirty="0">
                <a:solidFill>
                  <a:srgbClr val="006600"/>
                </a:solidFill>
              </a:rPr>
              <a:t>＝</a:t>
            </a:r>
            <a:r>
              <a:rPr lang="en-US" altLang="zh-TW" sz="4800" dirty="0">
                <a:solidFill>
                  <a:srgbClr val="006600"/>
                </a:solidFill>
              </a:rPr>
              <a:t>18</a:t>
            </a: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1124743"/>
            <a:ext cx="703112" cy="3076233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222" y="1124743"/>
            <a:ext cx="713654" cy="4731237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02" y="2279388"/>
            <a:ext cx="713654" cy="229922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086" y="3657876"/>
            <a:ext cx="617666" cy="83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2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11593288" cy="6039814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9270271" y="947328"/>
            <a:ext cx="1008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0" b="1" dirty="0">
                <a:solidFill>
                  <a:srgbClr val="FF0000"/>
                </a:solidFill>
              </a:rPr>
              <a:t>?</a:t>
            </a:r>
            <a:endParaRPr lang="zh-TW" altLang="en-US" sz="12000" b="1" dirty="0">
              <a:solidFill>
                <a:srgbClr val="FF0000"/>
              </a:solidFill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480008" y="3573016"/>
            <a:ext cx="373257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5400" dirty="0">
                <a:solidFill>
                  <a:srgbClr val="006600"/>
                </a:solidFill>
              </a:rPr>
              <a:t>5×2</a:t>
            </a:r>
            <a:r>
              <a:rPr lang="zh-TW" altLang="en-US" sz="5400" dirty="0">
                <a:solidFill>
                  <a:srgbClr val="006600"/>
                </a:solidFill>
              </a:rPr>
              <a:t>＝</a:t>
            </a:r>
            <a:r>
              <a:rPr lang="en-US" altLang="zh-TW" sz="5400" dirty="0">
                <a:solidFill>
                  <a:srgbClr val="006600"/>
                </a:solidFill>
              </a:rPr>
              <a:t>10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8772135" y="3573016"/>
            <a:ext cx="301249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5400" dirty="0">
                <a:solidFill>
                  <a:srgbClr val="006600"/>
                </a:solidFill>
              </a:rPr>
              <a:t>5×</a:t>
            </a:r>
            <a:r>
              <a:rPr lang="en-US" altLang="zh-TW" sz="5400" b="1" dirty="0">
                <a:solidFill>
                  <a:srgbClr val="FF0000"/>
                </a:solidFill>
              </a:rPr>
              <a:t>2</a:t>
            </a:r>
            <a:r>
              <a:rPr lang="zh-TW" altLang="en-US" sz="5400" dirty="0">
                <a:solidFill>
                  <a:srgbClr val="006600"/>
                </a:solidFill>
              </a:rPr>
              <a:t>＝</a:t>
            </a:r>
            <a:r>
              <a:rPr lang="en-US" altLang="zh-TW" sz="5400" dirty="0">
                <a:solidFill>
                  <a:srgbClr val="006600"/>
                </a:solidFill>
              </a:rPr>
              <a:t>10</a:t>
            </a: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1158128"/>
            <a:ext cx="637420" cy="1728192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561D879-70B8-4783-B698-14765D292D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120" y="1196090"/>
            <a:ext cx="637420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9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11593288" cy="6039814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6910974" y="947328"/>
            <a:ext cx="1008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0" b="1" dirty="0">
                <a:solidFill>
                  <a:srgbClr val="FF0000"/>
                </a:solidFill>
              </a:rPr>
              <a:t>?</a:t>
            </a:r>
            <a:endParaRPr lang="zh-TW" altLang="en-US" sz="12000" b="1" dirty="0">
              <a:solidFill>
                <a:srgbClr val="FF0000"/>
              </a:solidFill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480008" y="3573016"/>
            <a:ext cx="373257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5400" dirty="0">
                <a:solidFill>
                  <a:srgbClr val="006600"/>
                </a:solidFill>
              </a:rPr>
              <a:t>6×2</a:t>
            </a:r>
            <a:r>
              <a:rPr lang="zh-TW" altLang="en-US" sz="5400" dirty="0">
                <a:solidFill>
                  <a:srgbClr val="006600"/>
                </a:solidFill>
              </a:rPr>
              <a:t>＝</a:t>
            </a:r>
            <a:r>
              <a:rPr lang="en-US" altLang="zh-TW" sz="5400" dirty="0">
                <a:solidFill>
                  <a:srgbClr val="006600"/>
                </a:solidFill>
              </a:rPr>
              <a:t>12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8772135" y="3573016"/>
            <a:ext cx="301249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5400" dirty="0">
                <a:solidFill>
                  <a:srgbClr val="006600"/>
                </a:solidFill>
              </a:rPr>
              <a:t>2×</a:t>
            </a:r>
            <a:r>
              <a:rPr lang="en-US" altLang="zh-TW" sz="5400" b="1" dirty="0">
                <a:solidFill>
                  <a:srgbClr val="FF0000"/>
                </a:solidFill>
              </a:rPr>
              <a:t>6</a:t>
            </a:r>
            <a:r>
              <a:rPr lang="zh-TW" altLang="en-US" sz="5400" dirty="0">
                <a:solidFill>
                  <a:srgbClr val="006600"/>
                </a:solidFill>
              </a:rPr>
              <a:t>＝</a:t>
            </a:r>
            <a:r>
              <a:rPr lang="en-US" altLang="zh-TW" sz="5400" dirty="0">
                <a:solidFill>
                  <a:srgbClr val="006600"/>
                </a:solidFill>
              </a:rPr>
              <a:t>12</a:t>
            </a: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88" y="1052728"/>
            <a:ext cx="637420" cy="1728192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489" y="1207381"/>
            <a:ext cx="713654" cy="473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8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11593288" cy="6039814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7680176" y="947328"/>
            <a:ext cx="1008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0" b="1" dirty="0">
                <a:solidFill>
                  <a:srgbClr val="FF0000"/>
                </a:solidFill>
              </a:rPr>
              <a:t>?</a:t>
            </a:r>
            <a:endParaRPr lang="zh-TW" altLang="en-US" sz="12000" b="1" dirty="0">
              <a:solidFill>
                <a:srgbClr val="FF0000"/>
              </a:solidFill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480008" y="3573016"/>
            <a:ext cx="373257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5400" dirty="0">
                <a:solidFill>
                  <a:srgbClr val="006600"/>
                </a:solidFill>
              </a:rPr>
              <a:t>6×2</a:t>
            </a:r>
            <a:r>
              <a:rPr lang="zh-TW" altLang="en-US" sz="5400" dirty="0">
                <a:solidFill>
                  <a:srgbClr val="006600"/>
                </a:solidFill>
              </a:rPr>
              <a:t>＝</a:t>
            </a:r>
            <a:r>
              <a:rPr lang="en-US" altLang="zh-TW" sz="5400" dirty="0">
                <a:solidFill>
                  <a:srgbClr val="006600"/>
                </a:solidFill>
              </a:rPr>
              <a:t>12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8772135" y="3573016"/>
            <a:ext cx="301249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5400" dirty="0">
                <a:solidFill>
                  <a:srgbClr val="006600"/>
                </a:solidFill>
              </a:rPr>
              <a:t>3×</a:t>
            </a:r>
            <a:r>
              <a:rPr lang="en-US" altLang="zh-TW" sz="5400" b="1" dirty="0">
                <a:solidFill>
                  <a:srgbClr val="FF0000"/>
                </a:solidFill>
              </a:rPr>
              <a:t>4</a:t>
            </a:r>
            <a:r>
              <a:rPr lang="zh-TW" altLang="en-US" sz="5400" dirty="0">
                <a:solidFill>
                  <a:srgbClr val="006600"/>
                </a:solidFill>
              </a:rPr>
              <a:t>＝</a:t>
            </a:r>
            <a:r>
              <a:rPr lang="en-US" altLang="zh-TW" sz="5400" dirty="0">
                <a:solidFill>
                  <a:srgbClr val="006600"/>
                </a:solidFill>
              </a:rPr>
              <a:t>12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772" y="1243870"/>
            <a:ext cx="632669" cy="3074100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88" y="1052728"/>
            <a:ext cx="637420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3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11593288" cy="6039814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6960096" y="945372"/>
            <a:ext cx="1008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0" b="1" dirty="0">
                <a:solidFill>
                  <a:srgbClr val="FF0000"/>
                </a:solidFill>
              </a:rPr>
              <a:t>?</a:t>
            </a:r>
            <a:endParaRPr lang="zh-TW" altLang="en-US" sz="12000" b="1" dirty="0">
              <a:solidFill>
                <a:srgbClr val="FF0000"/>
              </a:solidFill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480008" y="3573016"/>
            <a:ext cx="373257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5400" dirty="0">
                <a:solidFill>
                  <a:srgbClr val="006600"/>
                </a:solidFill>
              </a:rPr>
              <a:t>3×2</a:t>
            </a:r>
            <a:r>
              <a:rPr lang="zh-TW" altLang="en-US" sz="5400" dirty="0">
                <a:solidFill>
                  <a:srgbClr val="006600"/>
                </a:solidFill>
              </a:rPr>
              <a:t>＝</a:t>
            </a:r>
            <a:r>
              <a:rPr lang="en-US" altLang="zh-TW" sz="5400" dirty="0">
                <a:solidFill>
                  <a:srgbClr val="006600"/>
                </a:solidFill>
              </a:rPr>
              <a:t>6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8772135" y="3573016"/>
            <a:ext cx="301249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5400" dirty="0">
                <a:solidFill>
                  <a:srgbClr val="006600"/>
                </a:solidFill>
              </a:rPr>
              <a:t>2×</a:t>
            </a:r>
            <a:r>
              <a:rPr lang="en-US" altLang="zh-TW" sz="5400" b="1" dirty="0">
                <a:solidFill>
                  <a:srgbClr val="FF0000"/>
                </a:solidFill>
              </a:rPr>
              <a:t>3</a:t>
            </a:r>
            <a:r>
              <a:rPr lang="zh-TW" altLang="en-US" sz="5400" dirty="0">
                <a:solidFill>
                  <a:srgbClr val="006600"/>
                </a:solidFill>
              </a:rPr>
              <a:t>＝</a:t>
            </a:r>
            <a:r>
              <a:rPr lang="en-US" altLang="zh-TW" sz="5400" dirty="0">
                <a:solidFill>
                  <a:srgbClr val="006600"/>
                </a:solidFill>
              </a:rPr>
              <a:t>6</a:t>
            </a: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43" y="1141309"/>
            <a:ext cx="637420" cy="1728192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44"/>
          <a:stretch/>
        </p:blipFill>
        <p:spPr>
          <a:xfrm>
            <a:off x="7176120" y="1207508"/>
            <a:ext cx="713654" cy="222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2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11593288" cy="6039814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10128448" y="1083436"/>
            <a:ext cx="1008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0" b="1" dirty="0">
                <a:solidFill>
                  <a:srgbClr val="FF0000"/>
                </a:solidFill>
              </a:rPr>
              <a:t>?</a:t>
            </a:r>
            <a:endParaRPr lang="zh-TW" altLang="en-US" sz="12000" b="1" dirty="0">
              <a:solidFill>
                <a:srgbClr val="FF0000"/>
              </a:solidFill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120157" y="3737179"/>
            <a:ext cx="373257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5400" dirty="0">
                <a:solidFill>
                  <a:srgbClr val="006600"/>
                </a:solidFill>
              </a:rPr>
              <a:t>4×3</a:t>
            </a:r>
            <a:r>
              <a:rPr lang="zh-TW" altLang="en-US" sz="5400" dirty="0">
                <a:solidFill>
                  <a:srgbClr val="006600"/>
                </a:solidFill>
              </a:rPr>
              <a:t>＝</a:t>
            </a:r>
            <a:r>
              <a:rPr lang="en-US" altLang="zh-TW" sz="5400" dirty="0">
                <a:solidFill>
                  <a:srgbClr val="006600"/>
                </a:solidFill>
              </a:rPr>
              <a:t>12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8472264" y="3737179"/>
            <a:ext cx="315651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5400" dirty="0">
                <a:solidFill>
                  <a:srgbClr val="006600"/>
                </a:solidFill>
              </a:rPr>
              <a:t>6×</a:t>
            </a:r>
            <a:r>
              <a:rPr lang="en-US" altLang="zh-TW" sz="5400" b="1" dirty="0">
                <a:solidFill>
                  <a:srgbClr val="FF0000"/>
                </a:solidFill>
              </a:rPr>
              <a:t>2</a:t>
            </a:r>
            <a:r>
              <a:rPr lang="zh-TW" altLang="en-US" sz="5400" dirty="0">
                <a:solidFill>
                  <a:srgbClr val="006600"/>
                </a:solidFill>
              </a:rPr>
              <a:t>＝</a:t>
            </a:r>
            <a:r>
              <a:rPr lang="en-US" altLang="zh-TW" sz="5400" dirty="0">
                <a:solidFill>
                  <a:srgbClr val="006600"/>
                </a:solidFill>
              </a:rPr>
              <a:t>12</a:t>
            </a: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1289037"/>
            <a:ext cx="637420" cy="1728192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1223782"/>
            <a:ext cx="615096" cy="229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3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11593288" cy="6039814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7752184" y="1029418"/>
            <a:ext cx="1008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0" b="1" dirty="0">
                <a:solidFill>
                  <a:srgbClr val="FF0000"/>
                </a:solidFill>
              </a:rPr>
              <a:t>?</a:t>
            </a:r>
            <a:endParaRPr lang="zh-TW" altLang="en-US" sz="12000" b="1" dirty="0">
              <a:solidFill>
                <a:srgbClr val="FF0000"/>
              </a:solidFill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120157" y="3737179"/>
            <a:ext cx="373257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5400" dirty="0">
                <a:solidFill>
                  <a:srgbClr val="006600"/>
                </a:solidFill>
              </a:rPr>
              <a:t>4×3</a:t>
            </a:r>
            <a:r>
              <a:rPr lang="zh-TW" altLang="en-US" sz="5400" dirty="0">
                <a:solidFill>
                  <a:srgbClr val="006600"/>
                </a:solidFill>
              </a:rPr>
              <a:t>＝</a:t>
            </a:r>
            <a:r>
              <a:rPr lang="en-US" altLang="zh-TW" sz="5400" dirty="0">
                <a:solidFill>
                  <a:srgbClr val="006600"/>
                </a:solidFill>
              </a:rPr>
              <a:t>12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8472264" y="3737179"/>
            <a:ext cx="315651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5400" dirty="0">
                <a:solidFill>
                  <a:srgbClr val="006600"/>
                </a:solidFill>
              </a:rPr>
              <a:t>3×</a:t>
            </a:r>
            <a:r>
              <a:rPr lang="en-US" altLang="zh-TW" sz="5400" b="1" dirty="0">
                <a:solidFill>
                  <a:srgbClr val="FF0000"/>
                </a:solidFill>
              </a:rPr>
              <a:t>4</a:t>
            </a:r>
            <a:r>
              <a:rPr lang="zh-TW" altLang="en-US" sz="5400" dirty="0">
                <a:solidFill>
                  <a:srgbClr val="006600"/>
                </a:solidFill>
              </a:rPr>
              <a:t>＝</a:t>
            </a:r>
            <a:r>
              <a:rPr lang="en-US" altLang="zh-TW" sz="5400" dirty="0">
                <a:solidFill>
                  <a:srgbClr val="006600"/>
                </a:solidFill>
              </a:rPr>
              <a:t>12</a:t>
            </a: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1223782"/>
            <a:ext cx="615096" cy="229922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028" y="1205243"/>
            <a:ext cx="632669" cy="307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7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回顧">
  <a:themeElements>
    <a:clrScheme name="綠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6870</TotalTime>
  <Words>470</Words>
  <Application>Microsoft Office PowerPoint</Application>
  <PresentationFormat>寬螢幕</PresentationFormat>
  <Paragraphs>167</Paragraphs>
  <Slides>36</Slides>
  <Notes>0</Notes>
  <HiddenSlides>1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41" baseType="lpstr">
      <vt:lpstr>新細明體</vt:lpstr>
      <vt:lpstr>Arial</vt:lpstr>
      <vt:lpstr>Calibri</vt:lpstr>
      <vt:lpstr>Calibri Light</vt:lpstr>
      <vt:lpstr>回顧</vt:lpstr>
      <vt:lpstr>PowerPoint 簡報</vt:lpstr>
      <vt:lpstr>PowerPoint 簡報</vt:lpstr>
      <vt:lpstr>力矩-基礎7題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力矩-進階7題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力矩-超難4題</vt:lpstr>
      <vt:lpstr>PowerPoint 簡報</vt:lpstr>
      <vt:lpstr>PowerPoint 簡報</vt:lpstr>
      <vt:lpstr>PowerPoint 簡報</vt:lpstr>
      <vt:lpstr>PowerPoint 簡報</vt:lpstr>
      <vt:lpstr>力矩-實作4題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Linux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Aquarius</dc:creator>
  <cp:lastModifiedBy>USER</cp:lastModifiedBy>
  <cp:revision>966</cp:revision>
  <dcterms:created xsi:type="dcterms:W3CDTF">2007-01-02T11:27:26Z</dcterms:created>
  <dcterms:modified xsi:type="dcterms:W3CDTF">2024-02-23T00:29:36Z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TC011271051028</vt:lpwstr>
  </property>
</Properties>
</file>